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1"/>
    <p:sldMasterId id="2147483718" r:id="rId2"/>
  </p:sldMasterIdLst>
  <p:notesMasterIdLst>
    <p:notesMasterId r:id="rId41"/>
  </p:notesMasterIdLst>
  <p:handoutMasterIdLst>
    <p:handoutMasterId r:id="rId42"/>
  </p:handoutMasterIdLst>
  <p:sldIdLst>
    <p:sldId id="256" r:id="rId3"/>
    <p:sldId id="257"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271" r:id="rId40"/>
  </p:sldIdLst>
  <p:sldSz cx="12188825" cy="6858000"/>
  <p:notesSz cx="6858000" cy="9144000"/>
  <p:embeddedFontLst>
    <p:embeddedFont>
      <p:font typeface="Segoe Light" charset="0"/>
      <p:regular r:id="rId43"/>
      <p:italic r:id="rId44"/>
    </p:embeddedFont>
    <p:embeddedFont>
      <p:font typeface="Segoe UI" pitchFamily="34" charset="0"/>
      <p:regular r:id="rId45"/>
      <p:bold r:id="rId46"/>
      <p:italic r:id="rId47"/>
      <p:boldItalic r:id="rId48"/>
    </p:embeddedFont>
    <p:embeddedFont>
      <p:font typeface="Calibri" pitchFamily="34" charset="0"/>
      <p:regular r:id="rId49"/>
      <p:bold r:id="rId50"/>
      <p:italic r:id="rId51"/>
      <p:boldItalic r:id="rId52"/>
    </p:embeddedFont>
    <p:embeddedFont>
      <p:font typeface="Consolas" pitchFamily="49" charset="0"/>
      <p:regular r:id="rId53"/>
      <p:bold r:id="rId54"/>
      <p:italic r:id="rId55"/>
      <p:boldItalic r:id="rId56"/>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429A16"/>
    <a:srgbClr val="F8F57B"/>
    <a:srgbClr val="59D01E"/>
    <a:srgbClr val="ACE58F"/>
    <a:srgbClr val="292929"/>
    <a:srgbClr val="333333"/>
    <a:srgbClr val="F6AE1E"/>
    <a:srgbClr val="FF00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45" autoAdjust="0"/>
    <p:restoredTop sz="96105" autoAdjust="0"/>
  </p:normalViewPr>
  <p:slideViewPr>
    <p:cSldViewPr snapToGrid="0">
      <p:cViewPr varScale="1">
        <p:scale>
          <a:sx n="74" d="100"/>
          <a:sy n="74" d="100"/>
        </p:scale>
        <p:origin x="-115" y="-6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100" d="100"/>
        <a:sy n="100" d="100"/>
      </p:scale>
      <p:origin x="0" y="3442"/>
    </p:cViewPr>
  </p:sorterViewPr>
  <p:notesViewPr>
    <p:cSldViewPr snapToGrid="0" showGuides="1">
      <p:cViewPr varScale="1">
        <p:scale>
          <a:sx n="84" d="100"/>
          <a:sy n="84" d="100"/>
        </p:scale>
        <p:origin x="-3084"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F169D1-ED19-4F9C-93D0-6A6FB4C2FCF3}"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0218D1BE-46A6-4DAC-B39A-E3149F21FE50}">
      <dgm:prSet custT="1">
        <dgm:style>
          <a:lnRef idx="2">
            <a:schemeClr val="accent2"/>
          </a:lnRef>
          <a:fillRef idx="1">
            <a:schemeClr val="lt1"/>
          </a:fillRef>
          <a:effectRef idx="0">
            <a:schemeClr val="accent2"/>
          </a:effectRef>
          <a:fontRef idx="minor">
            <a:schemeClr val="dk1"/>
          </a:fontRef>
        </dgm:style>
      </dgm:prSet>
      <dgm:spPr/>
      <dgm:t>
        <a:bodyPr/>
        <a:lstStyle/>
        <a:p>
          <a:pPr rtl="0"/>
          <a:r>
            <a:rPr lang="en-US" sz="1050" dirty="0" smtClean="0">
              <a:solidFill>
                <a:srgbClr val="000000"/>
              </a:solidFill>
            </a:rPr>
            <a:t>If Laptop = True</a:t>
          </a:r>
          <a:endParaRPr lang="en-US" sz="1050" dirty="0">
            <a:solidFill>
              <a:srgbClr val="000000"/>
            </a:solidFill>
          </a:endParaRPr>
        </a:p>
      </dgm:t>
    </dgm:pt>
    <dgm:pt modelId="{C61B304F-88A3-4FBD-843B-AD6EF3DB26C2}" type="parTrans" cxnId="{A05E3879-D643-4800-852D-0C239AAB7C88}">
      <dgm:prSet/>
      <dgm:spPr/>
      <dgm:t>
        <a:bodyPr/>
        <a:lstStyle/>
        <a:p>
          <a:endParaRPr lang="en-US"/>
        </a:p>
      </dgm:t>
    </dgm:pt>
    <dgm:pt modelId="{2996BCC6-9A4C-4711-A0C0-2166BE5F7892}" type="sibTrans" cxnId="{A05E3879-D643-4800-852D-0C239AAB7C88}">
      <dgm:prSet/>
      <dgm:spPr/>
      <dgm:t>
        <a:bodyPr/>
        <a:lstStyle/>
        <a:p>
          <a:endParaRPr lang="en-US"/>
        </a:p>
      </dgm:t>
    </dgm:pt>
    <dgm:pt modelId="{455970EC-1896-4DC9-A0A3-115F6192266E}">
      <dgm:prSet custT="1">
        <dgm:style>
          <a:lnRef idx="2">
            <a:schemeClr val="accent2"/>
          </a:lnRef>
          <a:fillRef idx="1">
            <a:schemeClr val="lt1"/>
          </a:fillRef>
          <a:effectRef idx="0">
            <a:schemeClr val="accent2"/>
          </a:effectRef>
          <a:fontRef idx="minor">
            <a:schemeClr val="dk1"/>
          </a:fontRef>
        </dgm:style>
      </dgm:prSet>
      <dgm:spPr/>
      <dgm:t>
        <a:bodyPr/>
        <a:lstStyle/>
        <a:p>
          <a:pPr rtl="0"/>
          <a:r>
            <a:rPr lang="en-US" sz="1050" dirty="0" smtClean="0">
              <a:solidFill>
                <a:srgbClr val="000000"/>
              </a:solidFill>
            </a:rPr>
            <a:t>Machine is Laptop</a:t>
          </a:r>
          <a:endParaRPr lang="en-US" sz="1050" dirty="0">
            <a:solidFill>
              <a:srgbClr val="000000"/>
            </a:solidFill>
          </a:endParaRPr>
        </a:p>
      </dgm:t>
    </dgm:pt>
    <dgm:pt modelId="{65C01046-1D57-43BD-A1B7-A8ACB046BAAA}" type="parTrans" cxnId="{1C3EAF45-6847-4CFC-8239-D0D2877C3258}">
      <dgm:prSet/>
      <dgm:spPr/>
      <dgm:t>
        <a:bodyPr/>
        <a:lstStyle/>
        <a:p>
          <a:endParaRPr lang="en-US"/>
        </a:p>
      </dgm:t>
    </dgm:pt>
    <dgm:pt modelId="{75F1AEF6-0E20-437B-AB1D-57D61D3F62A9}" type="sibTrans" cxnId="{1C3EAF45-6847-4CFC-8239-D0D2877C3258}">
      <dgm:prSet/>
      <dgm:spPr/>
      <dgm:t>
        <a:bodyPr/>
        <a:lstStyle/>
        <a:p>
          <a:endParaRPr lang="en-US"/>
        </a:p>
      </dgm:t>
    </dgm:pt>
    <dgm:pt modelId="{99E355E5-09CB-4A7A-8454-D3E42E89D8B7}">
      <dgm:prSet custT="1">
        <dgm:style>
          <a:lnRef idx="2">
            <a:schemeClr val="accent2"/>
          </a:lnRef>
          <a:fillRef idx="1">
            <a:schemeClr val="lt1"/>
          </a:fillRef>
          <a:effectRef idx="0">
            <a:schemeClr val="accent2"/>
          </a:effectRef>
          <a:fontRef idx="minor">
            <a:schemeClr val="dk1"/>
          </a:fontRef>
        </dgm:style>
      </dgm:prSet>
      <dgm:spPr/>
      <dgm:t>
        <a:bodyPr/>
        <a:lstStyle/>
        <a:p>
          <a:pPr rtl="0"/>
          <a:r>
            <a:rPr lang="en-US" sz="1050" dirty="0" smtClean="0">
              <a:solidFill>
                <a:srgbClr val="000000"/>
              </a:solidFill>
            </a:rPr>
            <a:t>Machine is a laptop if the WMI property Win32_SystemEnclosure.SystemChassis is 8 (Portable), 9 (Laptop), or 10 (Notebook)</a:t>
          </a:r>
          <a:endParaRPr lang="en-US" sz="1050" dirty="0">
            <a:solidFill>
              <a:srgbClr val="000000"/>
            </a:solidFill>
          </a:endParaRPr>
        </a:p>
      </dgm:t>
    </dgm:pt>
    <dgm:pt modelId="{BBFD0E79-3344-4828-AA0D-EC022771C564}" type="parTrans" cxnId="{D180AA2A-B1C8-4A6F-9631-CA43926A0575}">
      <dgm:prSet/>
      <dgm:spPr/>
      <dgm:t>
        <a:bodyPr/>
        <a:lstStyle/>
        <a:p>
          <a:endParaRPr lang="en-US"/>
        </a:p>
      </dgm:t>
    </dgm:pt>
    <dgm:pt modelId="{2D677908-68A2-47DF-922B-9D5C6E6C173A}" type="sibTrans" cxnId="{D180AA2A-B1C8-4A6F-9631-CA43926A0575}">
      <dgm:prSet/>
      <dgm:spPr/>
      <dgm:t>
        <a:bodyPr/>
        <a:lstStyle/>
        <a:p>
          <a:endParaRPr lang="en-US"/>
        </a:p>
      </dgm:t>
    </dgm:pt>
    <dgm:pt modelId="{78687745-916D-4798-8438-4F4B187F0AF9}" type="pres">
      <dgm:prSet presAssocID="{F8F169D1-ED19-4F9C-93D0-6A6FB4C2FCF3}" presName="compositeShape" presStyleCnt="0">
        <dgm:presLayoutVars>
          <dgm:dir/>
          <dgm:resizeHandles/>
        </dgm:presLayoutVars>
      </dgm:prSet>
      <dgm:spPr/>
      <dgm:t>
        <a:bodyPr/>
        <a:lstStyle/>
        <a:p>
          <a:endParaRPr lang="en-US"/>
        </a:p>
      </dgm:t>
    </dgm:pt>
    <dgm:pt modelId="{811D2696-7B53-49F2-8A80-45D2B7C32202}" type="pres">
      <dgm:prSet presAssocID="{F8F169D1-ED19-4F9C-93D0-6A6FB4C2FCF3}" presName="pyramid" presStyleLbl="node1" presStyleIdx="0" presStyleCnt="1"/>
      <dgm:spPr>
        <a:solidFill>
          <a:schemeClr val="accent5"/>
        </a:solidFill>
      </dgm:spPr>
      <dgm:t>
        <a:bodyPr/>
        <a:lstStyle/>
        <a:p>
          <a:endParaRPr lang="en-US"/>
        </a:p>
      </dgm:t>
    </dgm:pt>
    <dgm:pt modelId="{9EB67387-4F8F-4547-AB06-88F965F361F1}" type="pres">
      <dgm:prSet presAssocID="{F8F169D1-ED19-4F9C-93D0-6A6FB4C2FCF3}" presName="theList" presStyleCnt="0"/>
      <dgm:spPr/>
    </dgm:pt>
    <dgm:pt modelId="{70496536-11CF-47F7-B8FA-79D8251D385C}" type="pres">
      <dgm:prSet presAssocID="{0218D1BE-46A6-4DAC-B39A-E3149F21FE50}" presName="aNode" presStyleLbl="fgAcc1" presStyleIdx="0" presStyleCnt="3">
        <dgm:presLayoutVars>
          <dgm:bulletEnabled val="1"/>
        </dgm:presLayoutVars>
      </dgm:prSet>
      <dgm:spPr/>
      <dgm:t>
        <a:bodyPr/>
        <a:lstStyle/>
        <a:p>
          <a:endParaRPr lang="en-US"/>
        </a:p>
      </dgm:t>
    </dgm:pt>
    <dgm:pt modelId="{518BCE08-3C45-4129-BE15-F194C579ADE3}" type="pres">
      <dgm:prSet presAssocID="{0218D1BE-46A6-4DAC-B39A-E3149F21FE50}" presName="aSpace" presStyleCnt="0"/>
      <dgm:spPr/>
    </dgm:pt>
    <dgm:pt modelId="{9B9C4CBC-030F-4B9C-8D25-40EBDCBF88E5}" type="pres">
      <dgm:prSet presAssocID="{455970EC-1896-4DC9-A0A3-115F6192266E}" presName="aNode" presStyleLbl="fgAcc1" presStyleIdx="1" presStyleCnt="3">
        <dgm:presLayoutVars>
          <dgm:bulletEnabled val="1"/>
        </dgm:presLayoutVars>
      </dgm:prSet>
      <dgm:spPr/>
      <dgm:t>
        <a:bodyPr/>
        <a:lstStyle/>
        <a:p>
          <a:endParaRPr lang="en-US"/>
        </a:p>
      </dgm:t>
    </dgm:pt>
    <dgm:pt modelId="{F0FF1D21-BA56-46D2-B452-6D03D2FF3EE5}" type="pres">
      <dgm:prSet presAssocID="{455970EC-1896-4DC9-A0A3-115F6192266E}" presName="aSpace" presStyleCnt="0"/>
      <dgm:spPr/>
    </dgm:pt>
    <dgm:pt modelId="{4FF9CDEC-CB73-4C21-9605-21D1EE4770D2}" type="pres">
      <dgm:prSet presAssocID="{99E355E5-09CB-4A7A-8454-D3E42E89D8B7}" presName="aNode" presStyleLbl="fgAcc1" presStyleIdx="2" presStyleCnt="3">
        <dgm:presLayoutVars>
          <dgm:bulletEnabled val="1"/>
        </dgm:presLayoutVars>
      </dgm:prSet>
      <dgm:spPr/>
      <dgm:t>
        <a:bodyPr/>
        <a:lstStyle/>
        <a:p>
          <a:endParaRPr lang="en-US"/>
        </a:p>
      </dgm:t>
    </dgm:pt>
    <dgm:pt modelId="{92642505-98F1-4DC4-BAC7-4A962951DA8D}" type="pres">
      <dgm:prSet presAssocID="{99E355E5-09CB-4A7A-8454-D3E42E89D8B7}" presName="aSpace" presStyleCnt="0"/>
      <dgm:spPr/>
    </dgm:pt>
  </dgm:ptLst>
  <dgm:cxnLst>
    <dgm:cxn modelId="{5824C2AA-1386-434F-AB9A-0548251E7ED5}" type="presOf" srcId="{455970EC-1896-4DC9-A0A3-115F6192266E}" destId="{9B9C4CBC-030F-4B9C-8D25-40EBDCBF88E5}" srcOrd="0" destOrd="0" presId="urn:microsoft.com/office/officeart/2005/8/layout/pyramid2"/>
    <dgm:cxn modelId="{A05E3879-D643-4800-852D-0C239AAB7C88}" srcId="{F8F169D1-ED19-4F9C-93D0-6A6FB4C2FCF3}" destId="{0218D1BE-46A6-4DAC-B39A-E3149F21FE50}" srcOrd="0" destOrd="0" parTransId="{C61B304F-88A3-4FBD-843B-AD6EF3DB26C2}" sibTransId="{2996BCC6-9A4C-4711-A0C0-2166BE5F7892}"/>
    <dgm:cxn modelId="{0B31EA9B-3853-4A88-93A3-5C31055B5536}" type="presOf" srcId="{0218D1BE-46A6-4DAC-B39A-E3149F21FE50}" destId="{70496536-11CF-47F7-B8FA-79D8251D385C}" srcOrd="0" destOrd="0" presId="urn:microsoft.com/office/officeart/2005/8/layout/pyramid2"/>
    <dgm:cxn modelId="{D180AA2A-B1C8-4A6F-9631-CA43926A0575}" srcId="{F8F169D1-ED19-4F9C-93D0-6A6FB4C2FCF3}" destId="{99E355E5-09CB-4A7A-8454-D3E42E89D8B7}" srcOrd="2" destOrd="0" parTransId="{BBFD0E79-3344-4828-AA0D-EC022771C564}" sibTransId="{2D677908-68A2-47DF-922B-9D5C6E6C173A}"/>
    <dgm:cxn modelId="{D3883559-D083-4FA6-BF73-5C733C13DDDE}" type="presOf" srcId="{F8F169D1-ED19-4F9C-93D0-6A6FB4C2FCF3}" destId="{78687745-916D-4798-8438-4F4B187F0AF9}" srcOrd="0" destOrd="0" presId="urn:microsoft.com/office/officeart/2005/8/layout/pyramid2"/>
    <dgm:cxn modelId="{F6EA7B67-962A-4411-AAE9-7FAE9579FD9D}" type="presOf" srcId="{99E355E5-09CB-4A7A-8454-D3E42E89D8B7}" destId="{4FF9CDEC-CB73-4C21-9605-21D1EE4770D2}" srcOrd="0" destOrd="0" presId="urn:microsoft.com/office/officeart/2005/8/layout/pyramid2"/>
    <dgm:cxn modelId="{1C3EAF45-6847-4CFC-8239-D0D2877C3258}" srcId="{F8F169D1-ED19-4F9C-93D0-6A6FB4C2FCF3}" destId="{455970EC-1896-4DC9-A0A3-115F6192266E}" srcOrd="1" destOrd="0" parTransId="{65C01046-1D57-43BD-A1B7-A8ACB046BAAA}" sibTransId="{75F1AEF6-0E20-437B-AB1D-57D61D3F62A9}"/>
    <dgm:cxn modelId="{AF0F8EAB-F52D-4B8D-9E5A-E5BC76E0F24A}" type="presParOf" srcId="{78687745-916D-4798-8438-4F4B187F0AF9}" destId="{811D2696-7B53-49F2-8A80-45D2B7C32202}" srcOrd="0" destOrd="0" presId="urn:microsoft.com/office/officeart/2005/8/layout/pyramid2"/>
    <dgm:cxn modelId="{827A6C00-F8D1-4742-B9D3-CAE1CD620FF9}" type="presParOf" srcId="{78687745-916D-4798-8438-4F4B187F0AF9}" destId="{9EB67387-4F8F-4547-AB06-88F965F361F1}" srcOrd="1" destOrd="0" presId="urn:microsoft.com/office/officeart/2005/8/layout/pyramid2"/>
    <dgm:cxn modelId="{1FD12EE7-1323-49C9-B0D1-EB69CD26DC09}" type="presParOf" srcId="{9EB67387-4F8F-4547-AB06-88F965F361F1}" destId="{70496536-11CF-47F7-B8FA-79D8251D385C}" srcOrd="0" destOrd="0" presId="urn:microsoft.com/office/officeart/2005/8/layout/pyramid2"/>
    <dgm:cxn modelId="{019207B0-91E5-40B8-8BC5-AFA543F66E03}" type="presParOf" srcId="{9EB67387-4F8F-4547-AB06-88F965F361F1}" destId="{518BCE08-3C45-4129-BE15-F194C579ADE3}" srcOrd="1" destOrd="0" presId="urn:microsoft.com/office/officeart/2005/8/layout/pyramid2"/>
    <dgm:cxn modelId="{8B0C38E9-5C20-4020-B417-2563199045D3}" type="presParOf" srcId="{9EB67387-4F8F-4547-AB06-88F965F361F1}" destId="{9B9C4CBC-030F-4B9C-8D25-40EBDCBF88E5}" srcOrd="2" destOrd="0" presId="urn:microsoft.com/office/officeart/2005/8/layout/pyramid2"/>
    <dgm:cxn modelId="{0A7618D8-D462-4DB2-B723-DEA03E5817E3}" type="presParOf" srcId="{9EB67387-4F8F-4547-AB06-88F965F361F1}" destId="{F0FF1D21-BA56-46D2-B452-6D03D2FF3EE5}" srcOrd="3" destOrd="0" presId="urn:microsoft.com/office/officeart/2005/8/layout/pyramid2"/>
    <dgm:cxn modelId="{6727A62A-6C6F-4567-8399-1E5190A6C382}" type="presParOf" srcId="{9EB67387-4F8F-4547-AB06-88F965F361F1}" destId="{4FF9CDEC-CB73-4C21-9605-21D1EE4770D2}" srcOrd="4" destOrd="0" presId="urn:microsoft.com/office/officeart/2005/8/layout/pyramid2"/>
    <dgm:cxn modelId="{168F8432-567B-4A16-B928-564B36CDBDC6}" type="presParOf" srcId="{9EB67387-4F8F-4547-AB06-88F965F361F1}" destId="{92642505-98F1-4DC4-BAC7-4A962951DA8D}" srcOrd="5" destOrd="0" presId="urn:microsoft.com/office/officeart/2005/8/layout/pyramid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11D2696-7B53-49F2-8A80-45D2B7C32202}">
      <dsp:nvSpPr>
        <dsp:cNvPr id="0" name=""/>
        <dsp:cNvSpPr/>
      </dsp:nvSpPr>
      <dsp:spPr>
        <a:xfrm>
          <a:off x="2701725" y="0"/>
          <a:ext cx="5105401" cy="5105401"/>
        </a:xfrm>
        <a:prstGeom prst="triangle">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496536-11CF-47F7-B8FA-79D8251D385C}">
      <dsp:nvSpPr>
        <dsp:cNvPr id="0" name=""/>
        <dsp:cNvSpPr/>
      </dsp:nvSpPr>
      <dsp:spPr>
        <a:xfrm>
          <a:off x="5254426" y="513282"/>
          <a:ext cx="3318510" cy="1208544"/>
        </a:xfrm>
        <a:prstGeom prst="round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US" sz="1050" kern="1200" dirty="0" smtClean="0">
              <a:solidFill>
                <a:srgbClr val="000000"/>
              </a:solidFill>
            </a:rPr>
            <a:t>If Laptop = True</a:t>
          </a:r>
          <a:endParaRPr lang="en-US" sz="1050" kern="1200" dirty="0">
            <a:solidFill>
              <a:srgbClr val="000000"/>
            </a:solidFill>
          </a:endParaRPr>
        </a:p>
      </dsp:txBody>
      <dsp:txXfrm>
        <a:off x="5254426" y="513282"/>
        <a:ext cx="3318510" cy="1208544"/>
      </dsp:txXfrm>
    </dsp:sp>
    <dsp:sp modelId="{9B9C4CBC-030F-4B9C-8D25-40EBDCBF88E5}">
      <dsp:nvSpPr>
        <dsp:cNvPr id="0" name=""/>
        <dsp:cNvSpPr/>
      </dsp:nvSpPr>
      <dsp:spPr>
        <a:xfrm>
          <a:off x="5254426" y="1872894"/>
          <a:ext cx="3318510" cy="1208544"/>
        </a:xfrm>
        <a:prstGeom prst="round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US" sz="1050" kern="1200" dirty="0" smtClean="0">
              <a:solidFill>
                <a:srgbClr val="000000"/>
              </a:solidFill>
            </a:rPr>
            <a:t>Machine is Laptop</a:t>
          </a:r>
          <a:endParaRPr lang="en-US" sz="1050" kern="1200" dirty="0">
            <a:solidFill>
              <a:srgbClr val="000000"/>
            </a:solidFill>
          </a:endParaRPr>
        </a:p>
      </dsp:txBody>
      <dsp:txXfrm>
        <a:off x="5254426" y="1872894"/>
        <a:ext cx="3318510" cy="1208544"/>
      </dsp:txXfrm>
    </dsp:sp>
    <dsp:sp modelId="{4FF9CDEC-CB73-4C21-9605-21D1EE4770D2}">
      <dsp:nvSpPr>
        <dsp:cNvPr id="0" name=""/>
        <dsp:cNvSpPr/>
      </dsp:nvSpPr>
      <dsp:spPr>
        <a:xfrm>
          <a:off x="5254426" y="3232506"/>
          <a:ext cx="3318510" cy="1208544"/>
        </a:xfrm>
        <a:prstGeom prst="round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US" sz="1050" kern="1200" dirty="0" smtClean="0">
              <a:solidFill>
                <a:srgbClr val="000000"/>
              </a:solidFill>
            </a:rPr>
            <a:t>Machine is a laptop if the WMI property Win32_SystemEnclosure.SystemChassis is 8 (Portable), 9 (Laptop), or 10 (Notebook)</a:t>
          </a:r>
          <a:endParaRPr lang="en-US" sz="1050" kern="1200" dirty="0">
            <a:solidFill>
              <a:srgbClr val="000000"/>
            </a:solidFill>
          </a:endParaRPr>
        </a:p>
      </dsp:txBody>
      <dsp:txXfrm>
        <a:off x="5254426" y="3232506"/>
        <a:ext cx="3318510" cy="1208544"/>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10/7/2010</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xmlns=""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10/7/2010</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xmlns=""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10/7/2010 12:22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10/7/2010 12:24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980CB99-47E3-46F4-AAEB-3919FBEFC014}" type="slidenum">
              <a:rPr lang="en-US" smtClean="0">
                <a:latin typeface="Segoe" pitchFamily="34" charset="0"/>
              </a:rPr>
              <a:pPr/>
              <a:t>24</a:t>
            </a:fld>
            <a:endParaRPr lang="en-US">
              <a:latin typeface="Segoe"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 xmlns:p14="http://schemas.microsoft.com/office/powerpoint/2010/main" val="2105970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fld id="{8980CB99-47E3-46F4-AAEB-3919FBEFC014}" type="slidenum">
              <a:rPr lang="en-US" smtClean="0">
                <a:latin typeface="Segoe" pitchFamily="34" charset="0"/>
              </a:rPr>
              <a:pPr/>
              <a:t>26</a:t>
            </a:fld>
            <a:endParaRPr lang="en-US">
              <a:latin typeface="Segoe"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10/7/2010 12:24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0116" name="Slide Number Placeholder 3"/>
          <p:cNvSpPr>
            <a:spLocks noGrp="1"/>
          </p:cNvSpPr>
          <p:nvPr>
            <p:ph type="sldNum" sz="quarter" idx="5"/>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a:defRPr>
            </a:lvl1pPr>
            <a:lvl2pPr marL="742950" indent="-285750">
              <a:defRPr>
                <a:solidFill>
                  <a:schemeClr val="tx1"/>
                </a:solidFill>
                <a:latin typeface="Segoe"/>
              </a:defRPr>
            </a:lvl2pPr>
            <a:lvl3pPr marL="1143000" indent="-228600">
              <a:defRPr>
                <a:solidFill>
                  <a:schemeClr val="tx1"/>
                </a:solidFill>
                <a:latin typeface="Segoe"/>
              </a:defRPr>
            </a:lvl3pPr>
            <a:lvl4pPr marL="1600200" indent="-228600">
              <a:defRPr>
                <a:solidFill>
                  <a:schemeClr val="tx1"/>
                </a:solidFill>
                <a:latin typeface="Segoe"/>
              </a:defRPr>
            </a:lvl4pPr>
            <a:lvl5pPr marL="2057400" indent="-228600">
              <a:defRPr>
                <a:solidFill>
                  <a:schemeClr val="tx1"/>
                </a:solidFill>
                <a:latin typeface="Segoe"/>
              </a:defRPr>
            </a:lvl5pPr>
            <a:lvl6pPr marL="2514600" indent="-228600" fontAlgn="base">
              <a:spcBef>
                <a:spcPct val="0"/>
              </a:spcBef>
              <a:spcAft>
                <a:spcPct val="0"/>
              </a:spcAft>
              <a:defRPr>
                <a:solidFill>
                  <a:schemeClr val="tx1"/>
                </a:solidFill>
                <a:latin typeface="Segoe"/>
              </a:defRPr>
            </a:lvl6pPr>
            <a:lvl7pPr marL="2971800" indent="-228600" fontAlgn="base">
              <a:spcBef>
                <a:spcPct val="0"/>
              </a:spcBef>
              <a:spcAft>
                <a:spcPct val="0"/>
              </a:spcAft>
              <a:defRPr>
                <a:solidFill>
                  <a:schemeClr val="tx1"/>
                </a:solidFill>
                <a:latin typeface="Segoe"/>
              </a:defRPr>
            </a:lvl7pPr>
            <a:lvl8pPr marL="3429000" indent="-228600" fontAlgn="base">
              <a:spcBef>
                <a:spcPct val="0"/>
              </a:spcBef>
              <a:spcAft>
                <a:spcPct val="0"/>
              </a:spcAft>
              <a:defRPr>
                <a:solidFill>
                  <a:schemeClr val="tx1"/>
                </a:solidFill>
                <a:latin typeface="Segoe"/>
              </a:defRPr>
            </a:lvl8pPr>
            <a:lvl9pPr marL="3886200" indent="-228600" fontAlgn="base">
              <a:spcBef>
                <a:spcPct val="0"/>
              </a:spcBef>
              <a:spcAft>
                <a:spcPct val="0"/>
              </a:spcAft>
              <a:defRPr>
                <a:solidFill>
                  <a:schemeClr val="tx1"/>
                </a:solidFill>
                <a:latin typeface="Segoe"/>
              </a:defRPr>
            </a:lvl9pPr>
          </a:lstStyle>
          <a:p>
            <a:pPr fontAlgn="base">
              <a:spcBef>
                <a:spcPct val="0"/>
              </a:spcBef>
              <a:spcAft>
                <a:spcPct val="0"/>
              </a:spcAft>
              <a:defRPr/>
            </a:pPr>
            <a:fld id="{8817BD48-F75D-4E8C-BA6E-48140E2236F4}" type="slidenum">
              <a:rPr lang="en-US" smtClean="0">
                <a:latin typeface="Calibri" pitchFamily="34" charset="0"/>
              </a:rPr>
              <a:pPr fontAlgn="base">
                <a:spcBef>
                  <a:spcPct val="0"/>
                </a:spcBef>
                <a:spcAft>
                  <a:spcPct val="0"/>
                </a:spcAft>
                <a:defRPr/>
              </a:pPr>
              <a:t>30</a:t>
            </a:fld>
            <a:endParaRPr lang="en-US" smtClean="0">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90116" name="Slide Number Placeholder 3"/>
          <p:cNvSpPr>
            <a:spLocks noGrp="1"/>
          </p:cNvSpPr>
          <p:nvPr>
            <p:ph type="sldNum" sz="quarter" idx="5"/>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a:defRPr>
            </a:lvl1pPr>
            <a:lvl2pPr marL="742950" indent="-285750">
              <a:defRPr>
                <a:solidFill>
                  <a:schemeClr val="tx1"/>
                </a:solidFill>
                <a:latin typeface="Segoe"/>
              </a:defRPr>
            </a:lvl2pPr>
            <a:lvl3pPr marL="1143000" indent="-228600">
              <a:defRPr>
                <a:solidFill>
                  <a:schemeClr val="tx1"/>
                </a:solidFill>
                <a:latin typeface="Segoe"/>
              </a:defRPr>
            </a:lvl3pPr>
            <a:lvl4pPr marL="1600200" indent="-228600">
              <a:defRPr>
                <a:solidFill>
                  <a:schemeClr val="tx1"/>
                </a:solidFill>
                <a:latin typeface="Segoe"/>
              </a:defRPr>
            </a:lvl4pPr>
            <a:lvl5pPr marL="2057400" indent="-228600">
              <a:defRPr>
                <a:solidFill>
                  <a:schemeClr val="tx1"/>
                </a:solidFill>
                <a:latin typeface="Segoe"/>
              </a:defRPr>
            </a:lvl5pPr>
            <a:lvl6pPr marL="2514600" indent="-228600" fontAlgn="base">
              <a:spcBef>
                <a:spcPct val="0"/>
              </a:spcBef>
              <a:spcAft>
                <a:spcPct val="0"/>
              </a:spcAft>
              <a:defRPr>
                <a:solidFill>
                  <a:schemeClr val="tx1"/>
                </a:solidFill>
                <a:latin typeface="Segoe"/>
              </a:defRPr>
            </a:lvl6pPr>
            <a:lvl7pPr marL="2971800" indent="-228600" fontAlgn="base">
              <a:spcBef>
                <a:spcPct val="0"/>
              </a:spcBef>
              <a:spcAft>
                <a:spcPct val="0"/>
              </a:spcAft>
              <a:defRPr>
                <a:solidFill>
                  <a:schemeClr val="tx1"/>
                </a:solidFill>
                <a:latin typeface="Segoe"/>
              </a:defRPr>
            </a:lvl7pPr>
            <a:lvl8pPr marL="3429000" indent="-228600" fontAlgn="base">
              <a:spcBef>
                <a:spcPct val="0"/>
              </a:spcBef>
              <a:spcAft>
                <a:spcPct val="0"/>
              </a:spcAft>
              <a:defRPr>
                <a:solidFill>
                  <a:schemeClr val="tx1"/>
                </a:solidFill>
                <a:latin typeface="Segoe"/>
              </a:defRPr>
            </a:lvl8pPr>
            <a:lvl9pPr marL="3886200" indent="-228600" fontAlgn="base">
              <a:spcBef>
                <a:spcPct val="0"/>
              </a:spcBef>
              <a:spcAft>
                <a:spcPct val="0"/>
              </a:spcAft>
              <a:defRPr>
                <a:solidFill>
                  <a:schemeClr val="tx1"/>
                </a:solidFill>
                <a:latin typeface="Segoe"/>
              </a:defRPr>
            </a:lvl9pPr>
          </a:lstStyle>
          <a:p>
            <a:pPr fontAlgn="base">
              <a:spcBef>
                <a:spcPct val="0"/>
              </a:spcBef>
              <a:spcAft>
                <a:spcPct val="0"/>
              </a:spcAft>
              <a:defRPr/>
            </a:pPr>
            <a:fld id="{8817BD48-F75D-4E8C-BA6E-48140E2236F4}" type="slidenum">
              <a:rPr lang="en-US" smtClean="0">
                <a:solidFill>
                  <a:prstClr val="black"/>
                </a:solidFill>
                <a:latin typeface="Calibri" pitchFamily="34" charset="0"/>
              </a:rPr>
              <a:pPr fontAlgn="base">
                <a:spcBef>
                  <a:spcPct val="0"/>
                </a:spcBef>
                <a:spcAft>
                  <a:spcPct val="0"/>
                </a:spcAft>
                <a:defRPr/>
              </a:pPr>
              <a:t>33</a:t>
            </a:fld>
            <a:endParaRPr lang="en-US" smtClean="0">
              <a:solidFill>
                <a:prstClr val="black"/>
              </a:solidFill>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90116" name="Slide Number Placeholder 3"/>
          <p:cNvSpPr>
            <a:spLocks noGrp="1"/>
          </p:cNvSpPr>
          <p:nvPr>
            <p:ph type="sldNum" sz="quarter" idx="5"/>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a:defRPr>
            </a:lvl1pPr>
            <a:lvl2pPr marL="742950" indent="-285750">
              <a:defRPr>
                <a:solidFill>
                  <a:schemeClr val="tx1"/>
                </a:solidFill>
                <a:latin typeface="Segoe"/>
              </a:defRPr>
            </a:lvl2pPr>
            <a:lvl3pPr marL="1143000" indent="-228600">
              <a:defRPr>
                <a:solidFill>
                  <a:schemeClr val="tx1"/>
                </a:solidFill>
                <a:latin typeface="Segoe"/>
              </a:defRPr>
            </a:lvl3pPr>
            <a:lvl4pPr marL="1600200" indent="-228600">
              <a:defRPr>
                <a:solidFill>
                  <a:schemeClr val="tx1"/>
                </a:solidFill>
                <a:latin typeface="Segoe"/>
              </a:defRPr>
            </a:lvl4pPr>
            <a:lvl5pPr marL="2057400" indent="-228600">
              <a:defRPr>
                <a:solidFill>
                  <a:schemeClr val="tx1"/>
                </a:solidFill>
                <a:latin typeface="Segoe"/>
              </a:defRPr>
            </a:lvl5pPr>
            <a:lvl6pPr marL="2514600" indent="-228600" fontAlgn="base">
              <a:spcBef>
                <a:spcPct val="0"/>
              </a:spcBef>
              <a:spcAft>
                <a:spcPct val="0"/>
              </a:spcAft>
              <a:defRPr>
                <a:solidFill>
                  <a:schemeClr val="tx1"/>
                </a:solidFill>
                <a:latin typeface="Segoe"/>
              </a:defRPr>
            </a:lvl6pPr>
            <a:lvl7pPr marL="2971800" indent="-228600" fontAlgn="base">
              <a:spcBef>
                <a:spcPct val="0"/>
              </a:spcBef>
              <a:spcAft>
                <a:spcPct val="0"/>
              </a:spcAft>
              <a:defRPr>
                <a:solidFill>
                  <a:schemeClr val="tx1"/>
                </a:solidFill>
                <a:latin typeface="Segoe"/>
              </a:defRPr>
            </a:lvl7pPr>
            <a:lvl8pPr marL="3429000" indent="-228600" fontAlgn="base">
              <a:spcBef>
                <a:spcPct val="0"/>
              </a:spcBef>
              <a:spcAft>
                <a:spcPct val="0"/>
              </a:spcAft>
              <a:defRPr>
                <a:solidFill>
                  <a:schemeClr val="tx1"/>
                </a:solidFill>
                <a:latin typeface="Segoe"/>
              </a:defRPr>
            </a:lvl8pPr>
            <a:lvl9pPr marL="3886200" indent="-228600" fontAlgn="base">
              <a:spcBef>
                <a:spcPct val="0"/>
              </a:spcBef>
              <a:spcAft>
                <a:spcPct val="0"/>
              </a:spcAft>
              <a:defRPr>
                <a:solidFill>
                  <a:schemeClr val="tx1"/>
                </a:solidFill>
                <a:latin typeface="Segoe"/>
              </a:defRPr>
            </a:lvl9pPr>
          </a:lstStyle>
          <a:p>
            <a:pPr fontAlgn="base">
              <a:spcBef>
                <a:spcPct val="0"/>
              </a:spcBef>
              <a:spcAft>
                <a:spcPct val="0"/>
              </a:spcAft>
              <a:defRPr/>
            </a:pPr>
            <a:fld id="{8817BD48-F75D-4E8C-BA6E-48140E2236F4}" type="slidenum">
              <a:rPr lang="en-US" smtClean="0">
                <a:solidFill>
                  <a:prstClr val="black"/>
                </a:solidFill>
                <a:latin typeface="Calibri" pitchFamily="34" charset="0"/>
              </a:rPr>
              <a:pPr fontAlgn="base">
                <a:spcBef>
                  <a:spcPct val="0"/>
                </a:spcBef>
                <a:spcAft>
                  <a:spcPct val="0"/>
                </a:spcAft>
                <a:defRPr/>
              </a:pPr>
              <a:t>34</a:t>
            </a:fld>
            <a:endParaRPr lang="en-US" smtClean="0">
              <a:solidFill>
                <a:prstClr val="black"/>
              </a:solidFill>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10/7/2010 12:22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10/7/2010 12:24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37</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10/7/2010 12:22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10/7/2010 12:23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980CB99-47E3-46F4-AAEB-3919FBEFC014}" type="slidenum">
              <a:rPr lang="en-US" smtClean="0">
                <a:latin typeface="Segoe" pitchFamily="34" charset="0"/>
              </a:rPr>
              <a:pPr/>
              <a:t>6</a:t>
            </a:fld>
            <a:endParaRPr lang="en-US">
              <a:latin typeface="Segoe"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fld id="{8980CB99-47E3-46F4-AAEB-3919FBEFC014}" type="slidenum">
              <a:rPr lang="en-US" smtClean="0">
                <a:latin typeface="Segoe" pitchFamily="34" charset="0"/>
              </a:rPr>
              <a:pPr/>
              <a:t>9</a:t>
            </a:fld>
            <a:endParaRPr lang="en-US">
              <a:latin typeface="Segoe"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fld id="{8980CB99-47E3-46F4-AAEB-3919FBEFC014}" type="slidenum">
              <a:rPr lang="en-US" smtClean="0">
                <a:latin typeface="Segoe" pitchFamily="34" charset="0"/>
              </a:rPr>
              <a:pPr/>
              <a:t>10</a:t>
            </a:fld>
            <a:endParaRPr lang="en-US">
              <a:latin typeface="Segoe"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10/7/2010 12:24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53434E-F623-4C69-8ECF-4C4C7B390334}"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447800"/>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3874827"/>
            <a:ext cx="10242550"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9810114" y="298938"/>
            <a:ext cx="2004838" cy="94077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477203"/>
            <a:ext cx="815864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89124" y="2303498"/>
            <a:ext cx="9323389"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488639" y="3914364"/>
            <a:ext cx="11179486"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430824" y="5177866"/>
            <a:ext cx="2664069" cy="125012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02" r:id="rId10"/>
    <p:sldLayoutId id="2147483703" r:id="rId11"/>
    <p:sldLayoutId id="2147483704" r:id="rId12"/>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5"/>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16"/>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16"/>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6.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Deployment</a:t>
            </a:r>
            <a:endParaRPr lang="en-US" dirty="0"/>
          </a:p>
        </p:txBody>
      </p:sp>
      <p:sp>
        <p:nvSpPr>
          <p:cNvPr id="3" name="Content Placeholder 2"/>
          <p:cNvSpPr>
            <a:spLocks noGrp="1"/>
          </p:cNvSpPr>
          <p:nvPr>
            <p:ph idx="1"/>
          </p:nvPr>
        </p:nvSpPr>
        <p:spPr>
          <a:xfrm>
            <a:off x="519113" y="1447798"/>
            <a:ext cx="11149013" cy="4593565"/>
          </a:xfrm>
        </p:spPr>
        <p:txBody>
          <a:bodyPr/>
          <a:lstStyle/>
          <a:p>
            <a:r>
              <a:rPr lang="en-US" dirty="0" smtClean="0"/>
              <a:t>Replaces “Advertisement” from Configuration Manager 2007</a:t>
            </a:r>
          </a:p>
          <a:p>
            <a:r>
              <a:rPr lang="en-US" dirty="0" smtClean="0"/>
              <a:t>Created when an Application is deployed to a Collection</a:t>
            </a:r>
          </a:p>
          <a:p>
            <a:pPr lvl="1"/>
            <a:r>
              <a:rPr lang="en-US" sz="2700" dirty="0" smtClean="0"/>
              <a:t>Due to applications being state based, only deploy to a collection once</a:t>
            </a:r>
          </a:p>
          <a:p>
            <a:r>
              <a:rPr lang="en-US" dirty="0" smtClean="0"/>
              <a:t>2 types of deployment purposes</a:t>
            </a:r>
          </a:p>
          <a:p>
            <a:pPr lvl="1"/>
            <a:r>
              <a:rPr lang="en-US" sz="2700" dirty="0" smtClean="0"/>
              <a:t>Required (like ‘mandatory’ in Configuration Manager 2007)</a:t>
            </a:r>
          </a:p>
          <a:p>
            <a:pPr lvl="1"/>
            <a:r>
              <a:rPr lang="en-US" sz="2700" dirty="0" smtClean="0"/>
              <a:t>Available (like ‘optional’ </a:t>
            </a:r>
            <a:r>
              <a:rPr lang="en-US" sz="2700" dirty="0"/>
              <a:t>in Configuration </a:t>
            </a:r>
            <a:r>
              <a:rPr lang="en-US" sz="2700" dirty="0" smtClean="0"/>
              <a:t>Manager 2007)</a:t>
            </a:r>
          </a:p>
          <a:p>
            <a:pPr lvl="2"/>
            <a:r>
              <a:rPr lang="en-US" sz="2100" dirty="0" smtClean="0"/>
              <a:t>Available for User targeted displayed in Software Catalog</a:t>
            </a:r>
          </a:p>
          <a:p>
            <a:pPr lvl="2"/>
            <a:r>
              <a:rPr lang="en-US" sz="2100" dirty="0" smtClean="0"/>
              <a:t>Available for Device targeted displayed in Software Center on client</a:t>
            </a:r>
          </a:p>
          <a:p>
            <a:r>
              <a:rPr lang="en-US" dirty="0" smtClean="0"/>
              <a:t>Provides setting for “Pre-deployment” feature when targeting user or user security group collections</a:t>
            </a:r>
          </a:p>
        </p:txBody>
      </p:sp>
    </p:spTree>
    <p:extLst>
      <p:ext uri="{BB962C8B-B14F-4D97-AF65-F5344CB8AC3E}">
        <p14:creationId xmlns="" xmlns:p14="http://schemas.microsoft.com/office/powerpoint/2010/main" val="264865668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a:xfrm>
            <a:off x="1086613" y="1120014"/>
            <a:ext cx="9388498" cy="1523495"/>
          </a:xfrm>
        </p:spPr>
        <p:txBody>
          <a:bodyPr/>
          <a:lstStyle/>
          <a:p>
            <a:r>
              <a:rPr lang="en-US" dirty="0" smtClean="0"/>
              <a:t>Creating applications</a:t>
            </a:r>
            <a:endParaRPr lang="en-US" dirty="0"/>
          </a:p>
        </p:txBody>
      </p:sp>
    </p:spTree>
    <p:extLst>
      <p:ext uri="{BB962C8B-B14F-4D97-AF65-F5344CB8AC3E}">
        <p14:creationId xmlns="" xmlns:p14="http://schemas.microsoft.com/office/powerpoint/2010/main" val="15461767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Dependencies</a:t>
            </a:r>
            <a:endParaRPr lang="en-US" dirty="0"/>
          </a:p>
        </p:txBody>
      </p:sp>
      <p:sp>
        <p:nvSpPr>
          <p:cNvPr id="3" name="Content Placeholder 2"/>
          <p:cNvSpPr>
            <a:spLocks noGrp="1"/>
          </p:cNvSpPr>
          <p:nvPr>
            <p:ph idx="1"/>
          </p:nvPr>
        </p:nvSpPr>
        <p:spPr>
          <a:xfrm>
            <a:off x="519113" y="1447799"/>
            <a:ext cx="11149013" cy="3902607"/>
          </a:xfrm>
        </p:spPr>
        <p:txBody>
          <a:bodyPr/>
          <a:lstStyle/>
          <a:p>
            <a:r>
              <a:rPr lang="en-US" dirty="0" smtClean="0"/>
              <a:t>Other deployment types that must be present in order for the current application deployment type to be installed</a:t>
            </a:r>
          </a:p>
          <a:p>
            <a:r>
              <a:rPr lang="en-US" dirty="0" smtClean="0"/>
              <a:t>1 to </a:t>
            </a:r>
            <a:r>
              <a:rPr lang="en-US" i="1" dirty="0" smtClean="0"/>
              <a:t>n</a:t>
            </a:r>
            <a:r>
              <a:rPr lang="en-US" dirty="0" smtClean="0"/>
              <a:t> dependencies</a:t>
            </a:r>
          </a:p>
          <a:p>
            <a:r>
              <a:rPr lang="en-US" dirty="0" smtClean="0"/>
              <a:t>This AND this AND this OR this</a:t>
            </a:r>
          </a:p>
          <a:p>
            <a:pPr lvl="1"/>
            <a:r>
              <a:rPr lang="en-US" dirty="0" smtClean="0"/>
              <a:t>.NET Framework either 3.5 or 4.0 and</a:t>
            </a:r>
          </a:p>
          <a:p>
            <a:pPr lvl="1"/>
            <a:r>
              <a:rPr lang="en-US" dirty="0" smtClean="0"/>
              <a:t>Browser either IE7 or IE8, install IE8 if none present</a:t>
            </a:r>
          </a:p>
          <a:p>
            <a:r>
              <a:rPr lang="en-US" dirty="0" smtClean="0"/>
              <a:t>Dependencies are modeled as applications and can also be deployed independently</a:t>
            </a:r>
          </a:p>
        </p:txBody>
      </p:sp>
    </p:spTree>
    <p:extLst>
      <p:ext uri="{BB962C8B-B14F-4D97-AF65-F5344CB8AC3E}">
        <p14:creationId xmlns="" xmlns:p14="http://schemas.microsoft.com/office/powerpoint/2010/main" val="212139876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28601"/>
            <a:ext cx="11213691" cy="1107996"/>
          </a:xfrm>
        </p:spPr>
        <p:txBody>
          <a:bodyPr/>
          <a:lstStyle/>
          <a:p>
            <a:r>
              <a:rPr lang="en-US" dirty="0" smtClean="0"/>
              <a:t>Introducing Detection Methods</a:t>
            </a:r>
            <a:br>
              <a:rPr lang="en-US" dirty="0" smtClean="0"/>
            </a:br>
            <a:endParaRPr lang="en-US" sz="3600" dirty="0">
              <a:gradFill>
                <a:gsLst>
                  <a:gs pos="50000">
                    <a:schemeClr val="tx2"/>
                  </a:gs>
                  <a:gs pos="100000">
                    <a:schemeClr val="tx2"/>
                  </a:gs>
                </a:gsLst>
                <a:lin ang="5400000" scaled="0"/>
              </a:gradFill>
            </a:endParaRPr>
          </a:p>
        </p:txBody>
      </p:sp>
      <p:sp>
        <p:nvSpPr>
          <p:cNvPr id="3" name="Text Placeholder 2"/>
          <p:cNvSpPr>
            <a:spLocks noGrp="1"/>
          </p:cNvSpPr>
          <p:nvPr>
            <p:ph idx="1"/>
          </p:nvPr>
        </p:nvSpPr>
        <p:spPr>
          <a:xfrm>
            <a:off x="529763" y="1675043"/>
            <a:ext cx="11173090" cy="3841052"/>
          </a:xfrm>
        </p:spPr>
        <p:txBody>
          <a:bodyPr/>
          <a:lstStyle/>
          <a:p>
            <a:r>
              <a:rPr lang="en-US" dirty="0" smtClean="0"/>
              <a:t>Detection methods enable systems to determine </a:t>
            </a:r>
            <a:br>
              <a:rPr lang="en-US" dirty="0" smtClean="0"/>
            </a:br>
            <a:r>
              <a:rPr lang="en-US" dirty="0" smtClean="0"/>
              <a:t>whether or not an application is already present on </a:t>
            </a:r>
            <a:br>
              <a:rPr lang="en-US" dirty="0" smtClean="0"/>
            </a:br>
            <a:r>
              <a:rPr lang="en-US" dirty="0" smtClean="0"/>
              <a:t>a system (discovery)</a:t>
            </a:r>
          </a:p>
          <a:p>
            <a:r>
              <a:rPr lang="en-US" dirty="0" smtClean="0"/>
              <a:t>In the Software Updates world, this is known as </a:t>
            </a:r>
            <a:r>
              <a:rPr lang="en-US" dirty="0" err="1" smtClean="0"/>
              <a:t>IsInstalled</a:t>
            </a:r>
            <a:endParaRPr lang="en-US" dirty="0" smtClean="0"/>
          </a:p>
          <a:p>
            <a:r>
              <a:rPr lang="en-US" dirty="0" smtClean="0"/>
              <a:t>Many system attributes play into presence of an application on a system (registry, file versions, MSI database, WMI, </a:t>
            </a:r>
            <a:r>
              <a:rPr lang="en-US" dirty="0" err="1" smtClean="0"/>
              <a:t>etc</a:t>
            </a:r>
            <a:r>
              <a:rPr lang="en-US" dirty="0" smtClean="0"/>
              <a:t>)</a:t>
            </a:r>
          </a:p>
          <a:p>
            <a:r>
              <a:rPr lang="en-US" dirty="0" smtClean="0"/>
              <a:t>Detection is the key to any state based software distribution system</a:t>
            </a:r>
            <a:endParaRPr lang="en-US" dirty="0"/>
          </a:p>
        </p:txBody>
      </p:sp>
    </p:spTree>
    <p:extLst>
      <p:ext uri="{BB962C8B-B14F-4D97-AF65-F5344CB8AC3E}">
        <p14:creationId xmlns="" xmlns:p14="http://schemas.microsoft.com/office/powerpoint/2010/main" val="125541102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Detection Methods</a:t>
            </a:r>
            <a:endParaRPr lang="en-US" dirty="0"/>
          </a:p>
        </p:txBody>
      </p:sp>
      <p:sp>
        <p:nvSpPr>
          <p:cNvPr id="3" name="Text Placeholder 2"/>
          <p:cNvSpPr>
            <a:spLocks noGrp="1"/>
          </p:cNvSpPr>
          <p:nvPr>
            <p:ph idx="1"/>
          </p:nvPr>
        </p:nvSpPr>
        <p:spPr>
          <a:xfrm>
            <a:off x="518265" y="1422001"/>
            <a:ext cx="11173090" cy="3797963"/>
          </a:xfrm>
        </p:spPr>
        <p:txBody>
          <a:bodyPr/>
          <a:lstStyle/>
          <a:p>
            <a:r>
              <a:rPr lang="en-US" dirty="0" smtClean="0"/>
              <a:t>In ConfigMgr </a:t>
            </a:r>
            <a:r>
              <a:rPr lang="en-US" dirty="0" err="1" smtClean="0"/>
              <a:t>v.Next</a:t>
            </a:r>
            <a:r>
              <a:rPr lang="en-US" dirty="0" smtClean="0"/>
              <a:t> Beta 1, available detection methods are:</a:t>
            </a:r>
          </a:p>
          <a:p>
            <a:pPr lvl="1"/>
            <a:r>
              <a:rPr lang="en-US" dirty="0" smtClean="0"/>
              <a:t>MSI Product Code or Script detection for exe or MSI-based installers</a:t>
            </a:r>
          </a:p>
          <a:p>
            <a:pPr lvl="1"/>
            <a:r>
              <a:rPr lang="en-US" dirty="0" smtClean="0"/>
              <a:t>App-V and Mobile CAB – built-in</a:t>
            </a:r>
          </a:p>
          <a:p>
            <a:r>
              <a:rPr lang="en-US" dirty="0" smtClean="0"/>
              <a:t>In Beta 2, possibly additional detection method options for MSI/Script deployment types</a:t>
            </a:r>
          </a:p>
          <a:p>
            <a:pPr lvl="1"/>
            <a:r>
              <a:rPr lang="en-US" dirty="0" smtClean="0"/>
              <a:t>Registry</a:t>
            </a:r>
          </a:p>
          <a:p>
            <a:pPr lvl="1"/>
            <a:r>
              <a:rPr lang="en-US" dirty="0" smtClean="0"/>
              <a:t>File</a:t>
            </a:r>
          </a:p>
          <a:p>
            <a:pPr lvl="1"/>
            <a:r>
              <a:rPr lang="en-US" dirty="0" smtClean="0"/>
              <a:t>WMI</a:t>
            </a:r>
          </a:p>
        </p:txBody>
      </p:sp>
    </p:spTree>
    <p:extLst>
      <p:ext uri="{BB962C8B-B14F-4D97-AF65-F5344CB8AC3E}">
        <p14:creationId xmlns="" xmlns:p14="http://schemas.microsoft.com/office/powerpoint/2010/main" val="128910192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Conditions in ConfigMgr </a:t>
            </a:r>
            <a:r>
              <a:rPr lang="en-US" dirty="0" err="1" smtClean="0"/>
              <a:t>v.Next</a:t>
            </a:r>
            <a:endParaRPr lang="en-US" dirty="0"/>
          </a:p>
        </p:txBody>
      </p:sp>
      <p:sp>
        <p:nvSpPr>
          <p:cNvPr id="3" name="Text Placeholder 2"/>
          <p:cNvSpPr>
            <a:spLocks noGrp="1"/>
          </p:cNvSpPr>
          <p:nvPr>
            <p:ph idx="1"/>
          </p:nvPr>
        </p:nvSpPr>
        <p:spPr>
          <a:xfrm>
            <a:off x="518265" y="1422000"/>
            <a:ext cx="11173090" cy="3305520"/>
          </a:xfrm>
        </p:spPr>
        <p:txBody>
          <a:bodyPr/>
          <a:lstStyle/>
          <a:p>
            <a:r>
              <a:rPr lang="en-US" dirty="0" smtClean="0"/>
              <a:t>Foundation of conditional delivery rules</a:t>
            </a:r>
          </a:p>
          <a:p>
            <a:r>
              <a:rPr lang="en-US" dirty="0" smtClean="0"/>
              <a:t>Properties of users and/or devices that make delivering software appropriate</a:t>
            </a:r>
          </a:p>
          <a:p>
            <a:r>
              <a:rPr lang="en-US" dirty="0" smtClean="0"/>
              <a:t>Global conditions are system artifacts</a:t>
            </a:r>
          </a:p>
          <a:p>
            <a:pPr lvl="1"/>
            <a:r>
              <a:rPr lang="en-US" dirty="0" smtClean="0"/>
              <a:t>Global condition = Machine is Laptop</a:t>
            </a:r>
          </a:p>
          <a:p>
            <a:pPr lvl="1"/>
            <a:r>
              <a:rPr lang="en-US" dirty="0" smtClean="0"/>
              <a:t>“Machine is Laptop” maps to a system attribute </a:t>
            </a:r>
            <a:br>
              <a:rPr lang="en-US" dirty="0" smtClean="0"/>
            </a:br>
            <a:r>
              <a:rPr lang="en-US" dirty="0" smtClean="0"/>
              <a:t>(WMI class property for example)</a:t>
            </a:r>
          </a:p>
        </p:txBody>
      </p:sp>
    </p:spTree>
    <p:extLst>
      <p:ext uri="{BB962C8B-B14F-4D97-AF65-F5344CB8AC3E}">
        <p14:creationId xmlns="" xmlns:p14="http://schemas.microsoft.com/office/powerpoint/2010/main" val="165729334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Global Conditions and Requirement Rules</a:t>
            </a:r>
            <a:endParaRPr lang="en-US" dirty="0"/>
          </a:p>
        </p:txBody>
      </p:sp>
      <p:graphicFrame>
        <p:nvGraphicFramePr>
          <p:cNvPr id="4" name="Diagram 3"/>
          <p:cNvGraphicFramePr/>
          <p:nvPr>
            <p:extLst>
              <p:ext uri="{D42A27DB-BD31-4B8C-83A1-F6EECF244321}">
                <p14:modId xmlns="" xmlns:p14="http://schemas.microsoft.com/office/powerpoint/2010/main" val="2857722405"/>
              </p:ext>
            </p:extLst>
          </p:nvPr>
        </p:nvGraphicFramePr>
        <p:xfrm>
          <a:off x="507869" y="1447804"/>
          <a:ext cx="11274663" cy="510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ounded Rectangle 4"/>
          <p:cNvSpPr/>
          <p:nvPr/>
        </p:nvSpPr>
        <p:spPr bwMode="auto">
          <a:xfrm>
            <a:off x="2234618" y="5029201"/>
            <a:ext cx="3351927" cy="43770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smtClean="0">
                <a:solidFill>
                  <a:schemeClr val="tx1"/>
                </a:solidFill>
              </a:rPr>
              <a:t>System Attribute</a:t>
            </a:r>
          </a:p>
        </p:txBody>
      </p:sp>
      <p:sp>
        <p:nvSpPr>
          <p:cNvPr id="6" name="Rounded Rectangle 5"/>
          <p:cNvSpPr/>
          <p:nvPr/>
        </p:nvSpPr>
        <p:spPr bwMode="auto">
          <a:xfrm>
            <a:off x="2234618" y="3733801"/>
            <a:ext cx="3351927" cy="43770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smtClean="0">
                <a:solidFill>
                  <a:schemeClr val="tx1"/>
                </a:solidFill>
              </a:rPr>
              <a:t>Global Condition</a:t>
            </a:r>
          </a:p>
        </p:txBody>
      </p:sp>
      <p:sp>
        <p:nvSpPr>
          <p:cNvPr id="7" name="Rounded Rectangle 6"/>
          <p:cNvSpPr/>
          <p:nvPr/>
        </p:nvSpPr>
        <p:spPr bwMode="auto">
          <a:xfrm>
            <a:off x="2234618" y="2362201"/>
            <a:ext cx="3351927" cy="43770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smtClean="0">
                <a:solidFill>
                  <a:schemeClr val="tx1"/>
                </a:solidFill>
              </a:rPr>
              <a:t>Requirement Rule</a:t>
            </a:r>
          </a:p>
        </p:txBody>
      </p:sp>
    </p:spTree>
    <p:extLst>
      <p:ext uri="{BB962C8B-B14F-4D97-AF65-F5344CB8AC3E}">
        <p14:creationId xmlns="" xmlns:p14="http://schemas.microsoft.com/office/powerpoint/2010/main" val="205006381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Global Conditions – </a:t>
            </a:r>
            <a:r>
              <a:rPr lang="en-US" dirty="0" smtClean="0">
                <a:solidFill>
                  <a:schemeClr val="accent1"/>
                </a:solidFill>
              </a:rPr>
              <a:t>Out of the box</a:t>
            </a:r>
            <a:endParaRPr lang="en-US" dirty="0">
              <a:solidFill>
                <a:schemeClr val="accent1"/>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1674267583"/>
              </p:ext>
            </p:extLst>
          </p:nvPr>
        </p:nvGraphicFramePr>
        <p:xfrm>
          <a:off x="1015736" y="1089216"/>
          <a:ext cx="10157354" cy="5692485"/>
        </p:xfrm>
        <a:graphic>
          <a:graphicData uri="http://schemas.openxmlformats.org/drawingml/2006/table">
            <a:tbl>
              <a:tblPr firstRow="1" bandRow="1">
                <a:tableStyleId>{5C22544A-7EE6-4342-B048-85BDC9FD1C3A}</a:tableStyleId>
              </a:tblPr>
              <a:tblGrid>
                <a:gridCol w="2715333"/>
                <a:gridCol w="7442021"/>
              </a:tblGrid>
              <a:tr h="396240">
                <a:tc>
                  <a:txBody>
                    <a:bodyPr/>
                    <a:lstStyle/>
                    <a:p>
                      <a:r>
                        <a:rPr lang="en-US" sz="2000" dirty="0" smtClean="0"/>
                        <a:t>Type</a:t>
                      </a:r>
                      <a:endParaRPr lang="en-US" sz="2000" dirty="0"/>
                    </a:p>
                  </a:txBody>
                  <a:tcPr marL="121888" marR="121888">
                    <a:solidFill>
                      <a:schemeClr val="accent2">
                        <a:lumMod val="75000"/>
                      </a:schemeClr>
                    </a:solidFill>
                  </a:tcPr>
                </a:tc>
                <a:tc>
                  <a:txBody>
                    <a:bodyPr/>
                    <a:lstStyle/>
                    <a:p>
                      <a:r>
                        <a:rPr lang="en-US" sz="2000" dirty="0" smtClean="0"/>
                        <a:t>Global Condition Name</a:t>
                      </a:r>
                      <a:endParaRPr lang="en-US" sz="2000" dirty="0"/>
                    </a:p>
                  </a:txBody>
                  <a:tcPr marL="121888" marR="121888">
                    <a:solidFill>
                      <a:schemeClr val="accent2">
                        <a:lumMod val="75000"/>
                      </a:schemeClr>
                    </a:solidFill>
                  </a:tcPr>
                </a:tc>
              </a:tr>
              <a:tr h="3749040">
                <a:tc>
                  <a:txBody>
                    <a:bodyPr/>
                    <a:lstStyle/>
                    <a:p>
                      <a:r>
                        <a:rPr lang="en-US" sz="2000" b="1" dirty="0" smtClean="0"/>
                        <a:t>Machine </a:t>
                      </a:r>
                      <a:endParaRPr lang="en-US" sz="2000" b="1" dirty="0"/>
                    </a:p>
                  </a:txBody>
                  <a:tcPr marL="121888" marR="121888">
                    <a:solidFill>
                      <a:schemeClr val="accent2"/>
                    </a:solidFill>
                  </a:tcPr>
                </a:tc>
                <a:tc>
                  <a:txBody>
                    <a:bodyPr/>
                    <a:lstStyle/>
                    <a:p>
                      <a:pPr marL="236538" marR="0" indent="-236538" algn="l" defTabSz="914363"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Machine AD Site</a:t>
                      </a:r>
                    </a:p>
                    <a:p>
                      <a:pPr marL="236538" marR="0" indent="-236538" algn="l" defTabSz="914363"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CPU</a:t>
                      </a:r>
                      <a:r>
                        <a:rPr lang="en-US" sz="2000" baseline="0" dirty="0" smtClean="0"/>
                        <a:t> speed</a:t>
                      </a:r>
                    </a:p>
                    <a:p>
                      <a:pPr marL="236538" marR="0" indent="-236538" algn="l" defTabSz="914363" rtl="0" eaLnBrk="1" fontAlgn="auto" latinLnBrk="0" hangingPunct="1">
                        <a:lnSpc>
                          <a:spcPct val="100000"/>
                        </a:lnSpc>
                        <a:spcBef>
                          <a:spcPts val="0"/>
                        </a:spcBef>
                        <a:spcAft>
                          <a:spcPts val="0"/>
                        </a:spcAft>
                        <a:buClrTx/>
                        <a:buSzTx/>
                        <a:buFont typeface="Arial" pitchFamily="34" charset="0"/>
                        <a:buChar char="•"/>
                        <a:tabLst/>
                        <a:defRPr/>
                      </a:pPr>
                      <a:r>
                        <a:rPr lang="en-US" sz="2000" baseline="0" dirty="0" smtClean="0"/>
                        <a:t>Mobile device type</a:t>
                      </a:r>
                      <a:endParaRPr lang="en-US" sz="2000" dirty="0" smtClean="0"/>
                    </a:p>
                    <a:p>
                      <a:pPr marL="236538" marR="0" indent="-236538" algn="l" defTabSz="914363"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Free disk space  (system, admin defined partitions or any)</a:t>
                      </a:r>
                    </a:p>
                    <a:p>
                      <a:pPr marL="236538" indent="-236538">
                        <a:buFont typeface="Arial" pitchFamily="34" charset="0"/>
                        <a:buChar char="•"/>
                      </a:pPr>
                      <a:r>
                        <a:rPr lang="en-US" sz="2000" dirty="0" smtClean="0"/>
                        <a:t>Total Physical Memory (also Free Phone Memory)</a:t>
                      </a:r>
                    </a:p>
                    <a:p>
                      <a:pPr marL="236538" indent="-236538">
                        <a:buFont typeface="Arial" pitchFamily="34" charset="0"/>
                        <a:buChar char="•"/>
                      </a:pPr>
                      <a:r>
                        <a:rPr lang="en-US" sz="2000" dirty="0" smtClean="0"/>
                        <a:t>Mobile input type</a:t>
                      </a:r>
                    </a:p>
                    <a:p>
                      <a:pPr marL="236538" indent="-236538">
                        <a:buFont typeface="Arial" pitchFamily="34" charset="0"/>
                        <a:buChar char="•"/>
                      </a:pPr>
                      <a:r>
                        <a:rPr lang="en-US" sz="2000" dirty="0" smtClean="0"/>
                        <a:t>Machine AD Organizational</a:t>
                      </a:r>
                      <a:r>
                        <a:rPr lang="en-US" sz="2000" baseline="0" dirty="0" smtClean="0"/>
                        <a:t> </a:t>
                      </a:r>
                      <a:r>
                        <a:rPr lang="en-US" sz="2000" dirty="0" smtClean="0"/>
                        <a:t>Unit</a:t>
                      </a:r>
                      <a:r>
                        <a:rPr lang="en-US" sz="2000" baseline="0" dirty="0" smtClean="0"/>
                        <a:t> (OU)</a:t>
                      </a:r>
                      <a:endParaRPr lang="en-US" sz="2000" dirty="0" smtClean="0"/>
                    </a:p>
                    <a:p>
                      <a:pPr marL="236538" marR="0" indent="-236538" algn="l" defTabSz="914363"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Number of processors </a:t>
                      </a:r>
                    </a:p>
                    <a:p>
                      <a:pPr marL="236538" indent="-236538">
                        <a:buFont typeface="Arial" pitchFamily="34" charset="0"/>
                        <a:buChar char="•"/>
                      </a:pPr>
                      <a:r>
                        <a:rPr lang="en-US" sz="2000" dirty="0" smtClean="0"/>
                        <a:t>Machine Operating System and Architecture  (also mobile)</a:t>
                      </a:r>
                    </a:p>
                    <a:p>
                      <a:pPr marL="236538" indent="-236538">
                        <a:buFont typeface="Arial" pitchFamily="34" charset="0"/>
                        <a:buChar char="•"/>
                      </a:pPr>
                      <a:r>
                        <a:rPr lang="en-US" sz="2000" dirty="0" smtClean="0"/>
                        <a:t>Machine Operating System Language (also</a:t>
                      </a:r>
                      <a:r>
                        <a:rPr lang="en-US" sz="2000" baseline="0" dirty="0" smtClean="0"/>
                        <a:t> mobile)</a:t>
                      </a:r>
                      <a:endParaRPr lang="en-US" sz="2000" dirty="0" smtClean="0"/>
                    </a:p>
                    <a:p>
                      <a:pPr marL="236538" marR="0" indent="-236538" algn="l" defTabSz="914363"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Screen resolution </a:t>
                      </a:r>
                    </a:p>
                    <a:p>
                      <a:pPr marL="236538" indent="-236538">
                        <a:buFont typeface="Arial" pitchFamily="34" charset="0"/>
                        <a:buChar char="•"/>
                      </a:pPr>
                      <a:r>
                        <a:rPr lang="en-US" sz="2000" dirty="0" smtClean="0"/>
                        <a:t>ConfigMgr Assigned Site</a:t>
                      </a:r>
                    </a:p>
                  </a:txBody>
                  <a:tcPr marL="121888" marR="121888">
                    <a:solidFill>
                      <a:schemeClr val="accent2"/>
                    </a:solidFill>
                  </a:tcPr>
                </a:tc>
              </a:tr>
              <a:tr h="541365">
                <a:tc>
                  <a:txBody>
                    <a:bodyPr/>
                    <a:lstStyle/>
                    <a:p>
                      <a:r>
                        <a:rPr lang="en-US" sz="2000" b="1" dirty="0" smtClean="0"/>
                        <a:t>User</a:t>
                      </a:r>
                      <a:endParaRPr lang="en-US" sz="2000" b="1" dirty="0"/>
                    </a:p>
                  </a:txBody>
                  <a:tcPr marL="121888" marR="121888">
                    <a:solidFill>
                      <a:schemeClr val="accent2"/>
                    </a:solidFill>
                  </a:tcPr>
                </a:tc>
                <a:tc>
                  <a:txBody>
                    <a:bodyPr/>
                    <a:lstStyle/>
                    <a:p>
                      <a:pPr marL="236538" marR="0" lvl="0" indent="-236538" algn="l" defTabSz="914363" rtl="0" eaLnBrk="1" latinLnBrk="0" hangingPunct="1">
                        <a:lnSpc>
                          <a:spcPct val="115000"/>
                        </a:lnSpc>
                        <a:spcBef>
                          <a:spcPts val="0"/>
                        </a:spcBef>
                        <a:spcAft>
                          <a:spcPts val="1000"/>
                        </a:spcAft>
                        <a:buFont typeface="Arial" pitchFamily="34" charset="0"/>
                        <a:buChar char="•"/>
                      </a:pPr>
                      <a:r>
                        <a:rPr lang="en-US" sz="2000" kern="1200" dirty="0" smtClean="0">
                          <a:solidFill>
                            <a:schemeClr val="dk1"/>
                          </a:solidFill>
                          <a:latin typeface="+mn-lt"/>
                          <a:ea typeface="+mn-ea"/>
                          <a:cs typeface="+mn-cs"/>
                        </a:rPr>
                        <a:t>Primary Device</a:t>
                      </a:r>
                    </a:p>
                  </a:txBody>
                  <a:tcPr marL="121888" marR="121888">
                    <a:solidFill>
                      <a:schemeClr val="accent2"/>
                    </a:solidFill>
                  </a:tcPr>
                </a:tc>
              </a:tr>
              <a:tr h="1005840">
                <a:tc>
                  <a:txBody>
                    <a:bodyPr/>
                    <a:lstStyle/>
                    <a:p>
                      <a:r>
                        <a:rPr lang="en-US" sz="2000" b="1" dirty="0" smtClean="0"/>
                        <a:t>Custom</a:t>
                      </a:r>
                      <a:endParaRPr lang="en-US" sz="2000" b="1" dirty="0"/>
                    </a:p>
                  </a:txBody>
                  <a:tcPr marL="121888" marR="121888">
                    <a:solidFill>
                      <a:schemeClr val="accent2"/>
                    </a:solidFill>
                  </a:tcPr>
                </a:tc>
                <a:tc>
                  <a:txBody>
                    <a:bodyPr/>
                    <a:lstStyle/>
                    <a:p>
                      <a:pPr marL="236538" indent="-236538" algn="l" defTabSz="914363" rtl="0" eaLnBrk="1" latinLnBrk="0" hangingPunct="1">
                        <a:buFont typeface="Arial" pitchFamily="34" charset="0"/>
                        <a:buNone/>
                      </a:pPr>
                      <a:r>
                        <a:rPr lang="en-US" sz="2000" dirty="0" smtClean="0"/>
                        <a:t>Cr</a:t>
                      </a:r>
                      <a:r>
                        <a:rPr lang="en-US" sz="2000" kern="1200" dirty="0" smtClean="0">
                          <a:solidFill>
                            <a:schemeClr val="dk1"/>
                          </a:solidFill>
                          <a:latin typeface="+mn-lt"/>
                          <a:ea typeface="+mn-ea"/>
                          <a:cs typeface="+mn-cs"/>
                        </a:rPr>
                        <a:t>eate new</a:t>
                      </a:r>
                    </a:p>
                    <a:p>
                      <a:pPr marL="236538" indent="-236538" algn="l" defTabSz="914363" rtl="0" eaLnBrk="1" latinLnBrk="0" hangingPunct="1">
                        <a:buFont typeface="Arial" pitchFamily="34" charset="0"/>
                        <a:buChar char="•"/>
                      </a:pPr>
                      <a:r>
                        <a:rPr lang="en-US" sz="2000" kern="1200" dirty="0" smtClean="0">
                          <a:solidFill>
                            <a:schemeClr val="dk1"/>
                          </a:solidFill>
                          <a:latin typeface="+mn-lt"/>
                          <a:ea typeface="+mn-ea"/>
                          <a:cs typeface="+mn-cs"/>
                        </a:rPr>
                        <a:t>Simple  conditions</a:t>
                      </a:r>
                    </a:p>
                    <a:p>
                      <a:pPr marL="236538" indent="-236538" algn="l" defTabSz="914363" rtl="0" eaLnBrk="1" latinLnBrk="0" hangingPunct="1">
                        <a:buFont typeface="Arial" pitchFamily="34" charset="0"/>
                        <a:buChar char="•"/>
                      </a:pPr>
                      <a:r>
                        <a:rPr lang="en-US" sz="2000" kern="1200" dirty="0" smtClean="0">
                          <a:solidFill>
                            <a:schemeClr val="dk1"/>
                          </a:solidFill>
                          <a:latin typeface="+mn-lt"/>
                          <a:ea typeface="+mn-ea"/>
                          <a:cs typeface="+mn-cs"/>
                        </a:rPr>
                        <a:t>Complex conditions (expressions)</a:t>
                      </a:r>
                      <a:endParaRPr lang="en-US" sz="2000" kern="1200" dirty="0">
                        <a:solidFill>
                          <a:schemeClr val="dk1"/>
                        </a:solidFill>
                        <a:latin typeface="+mn-lt"/>
                        <a:ea typeface="+mn-ea"/>
                        <a:cs typeface="+mn-cs"/>
                      </a:endParaRPr>
                    </a:p>
                  </a:txBody>
                  <a:tcPr marL="121888" marR="121888">
                    <a:solidFill>
                      <a:schemeClr val="accent2"/>
                    </a:solidFill>
                  </a:tcPr>
                </a:tc>
              </a:tr>
            </a:tbl>
          </a:graphicData>
        </a:graphic>
      </p:graphicFrame>
    </p:spTree>
    <p:extLst>
      <p:ext uri="{BB962C8B-B14F-4D97-AF65-F5344CB8AC3E}">
        <p14:creationId xmlns="" xmlns:p14="http://schemas.microsoft.com/office/powerpoint/2010/main" val="14823539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Global Expressions</a:t>
            </a:r>
            <a:endParaRPr lang="en-US" dirty="0"/>
          </a:p>
        </p:txBody>
      </p:sp>
      <p:sp>
        <p:nvSpPr>
          <p:cNvPr id="6" name="Text Placeholder 5"/>
          <p:cNvSpPr>
            <a:spLocks noGrp="1"/>
          </p:cNvSpPr>
          <p:nvPr>
            <p:ph idx="1"/>
          </p:nvPr>
        </p:nvSpPr>
        <p:spPr>
          <a:xfrm>
            <a:off x="518265" y="1422000"/>
            <a:ext cx="11173090" cy="4068806"/>
          </a:xfrm>
        </p:spPr>
        <p:txBody>
          <a:bodyPr/>
          <a:lstStyle/>
          <a:p>
            <a:r>
              <a:rPr lang="en-US" dirty="0" smtClean="0"/>
              <a:t>Enables the application author or admin to create logical groupings of global conditions and assign values</a:t>
            </a:r>
          </a:p>
          <a:p>
            <a:r>
              <a:rPr lang="en-US" dirty="0" smtClean="0"/>
              <a:t>These expressions can be reused for applications</a:t>
            </a:r>
          </a:p>
          <a:p>
            <a:r>
              <a:rPr lang="en-US" dirty="0" smtClean="0"/>
              <a:t>Example:</a:t>
            </a:r>
          </a:p>
          <a:p>
            <a:pPr lvl="1"/>
            <a:r>
              <a:rPr lang="en-US" dirty="0" smtClean="0"/>
              <a:t>“Standard Company Desktop”</a:t>
            </a:r>
          </a:p>
          <a:p>
            <a:pPr lvl="2"/>
            <a:r>
              <a:rPr lang="en-US" dirty="0" smtClean="0"/>
              <a:t>Memory = 1 GB</a:t>
            </a:r>
          </a:p>
          <a:p>
            <a:pPr lvl="2"/>
            <a:r>
              <a:rPr lang="en-US" dirty="0" smtClean="0"/>
              <a:t>and Free Disk Space = 500 MB</a:t>
            </a:r>
          </a:p>
          <a:p>
            <a:pPr lvl="2"/>
            <a:r>
              <a:rPr lang="en-US" dirty="0" smtClean="0"/>
              <a:t>and System Manufacturer = American Megatrends Inc.</a:t>
            </a:r>
          </a:p>
          <a:p>
            <a:pPr lvl="2"/>
            <a:r>
              <a:rPr lang="en-US" dirty="0" smtClean="0"/>
              <a:t>and Operating System = Windows 7</a:t>
            </a:r>
          </a:p>
        </p:txBody>
      </p:sp>
    </p:spTree>
    <p:extLst>
      <p:ext uri="{BB962C8B-B14F-4D97-AF65-F5344CB8AC3E}">
        <p14:creationId xmlns="" xmlns:p14="http://schemas.microsoft.com/office/powerpoint/2010/main" val="80906776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5938" y="228600"/>
            <a:ext cx="11213691" cy="1218795"/>
          </a:xfrm>
        </p:spPr>
        <p:txBody>
          <a:bodyPr/>
          <a:lstStyle/>
          <a:p>
            <a:r>
              <a:rPr lang="en-US" dirty="0"/>
              <a:t>Software Catalog </a:t>
            </a:r>
            <a:r>
              <a:rPr lang="en-US" dirty="0" smtClean="0"/>
              <a:t>– </a:t>
            </a:r>
            <a:r>
              <a:rPr lang="en-US" dirty="0" smtClean="0">
                <a:solidFill>
                  <a:schemeClr val="accent1"/>
                </a:solidFill>
              </a:rPr>
              <a:t>User Targeted Available Software (Applications </a:t>
            </a:r>
            <a:r>
              <a:rPr lang="en-US" dirty="0">
                <a:solidFill>
                  <a:schemeClr val="accent1"/>
                </a:solidFill>
              </a:rPr>
              <a:t>and </a:t>
            </a:r>
            <a:r>
              <a:rPr lang="en-US" dirty="0" smtClean="0">
                <a:solidFill>
                  <a:schemeClr val="accent1"/>
                </a:solidFill>
              </a:rPr>
              <a:t>Packages)</a:t>
            </a:r>
            <a:endParaRPr lang="en-US" dirty="0">
              <a:solidFill>
                <a:schemeClr val="accent1"/>
              </a:solidFill>
            </a:endParaRPr>
          </a:p>
        </p:txBody>
      </p:sp>
      <p:sp>
        <p:nvSpPr>
          <p:cNvPr id="6" name="Text Placeholder 5"/>
          <p:cNvSpPr>
            <a:spLocks noGrp="1"/>
          </p:cNvSpPr>
          <p:nvPr>
            <p:ph idx="1"/>
          </p:nvPr>
        </p:nvSpPr>
        <p:spPr>
          <a:xfrm>
            <a:off x="495267" y="1686544"/>
            <a:ext cx="11173090" cy="5453801"/>
          </a:xfrm>
        </p:spPr>
        <p:txBody>
          <a:bodyPr/>
          <a:lstStyle/>
          <a:p>
            <a:r>
              <a:rPr lang="en-US" dirty="0" smtClean="0"/>
              <a:t>Browse and search for software</a:t>
            </a:r>
          </a:p>
          <a:p>
            <a:pPr lvl="1"/>
            <a:r>
              <a:rPr lang="en-US" sz="2400" dirty="0" smtClean="0"/>
              <a:t>Fully localized for site and applications</a:t>
            </a:r>
          </a:p>
          <a:p>
            <a:pPr lvl="1"/>
            <a:r>
              <a:rPr lang="en-US" sz="2400" dirty="0" smtClean="0"/>
              <a:t>Search via category or name</a:t>
            </a:r>
          </a:p>
          <a:p>
            <a:r>
              <a:rPr lang="en-US" dirty="0" smtClean="0"/>
              <a:t>Install software</a:t>
            </a:r>
          </a:p>
          <a:p>
            <a:pPr lvl="1"/>
            <a:r>
              <a:rPr lang="en-US" sz="2400" dirty="0" smtClean="0"/>
              <a:t>Direct self-installation from software catalog</a:t>
            </a:r>
          </a:p>
          <a:p>
            <a:pPr lvl="1"/>
            <a:r>
              <a:rPr lang="en-US" sz="2400" dirty="0" smtClean="0"/>
              <a:t>Leverages full infrastructure for content and status</a:t>
            </a:r>
          </a:p>
          <a:p>
            <a:pPr lvl="1"/>
            <a:r>
              <a:rPr lang="en-US" sz="2400" dirty="0" smtClean="0"/>
              <a:t>Automatic installation upon approval</a:t>
            </a:r>
          </a:p>
          <a:p>
            <a:r>
              <a:rPr lang="en-US" dirty="0" smtClean="0"/>
              <a:t>Request applications</a:t>
            </a:r>
          </a:p>
          <a:p>
            <a:pPr lvl="1"/>
            <a:r>
              <a:rPr lang="en-US" sz="2400" dirty="0" smtClean="0"/>
              <a:t>Request approval for software</a:t>
            </a:r>
          </a:p>
          <a:p>
            <a:pPr lvl="1"/>
            <a:r>
              <a:rPr lang="en-US" sz="2400" dirty="0" smtClean="0"/>
              <a:t>View request history</a:t>
            </a:r>
          </a:p>
          <a:p>
            <a:endParaRPr lang="en-US" dirty="0" smtClean="0"/>
          </a:p>
          <a:p>
            <a:endParaRPr lang="en-US" dirty="0"/>
          </a:p>
        </p:txBody>
      </p:sp>
    </p:spTree>
    <p:extLst>
      <p:ext uri="{BB962C8B-B14F-4D97-AF65-F5344CB8AC3E}">
        <p14:creationId xmlns="" xmlns:p14="http://schemas.microsoft.com/office/powerpoint/2010/main" val="30193323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System Center Configuration Manager </a:t>
            </a:r>
            <a:r>
              <a:rPr lang="en-US" dirty="0" err="1" smtClean="0"/>
              <a:t>v.Next</a:t>
            </a:r>
            <a:r>
              <a:rPr lang="en-US" dirty="0" smtClean="0"/>
              <a:t>: Application Management</a:t>
            </a:r>
            <a:endParaRPr lang="en-US" dirty="0"/>
          </a:p>
        </p:txBody>
      </p:sp>
      <p:sp>
        <p:nvSpPr>
          <p:cNvPr id="3" name="Subtitle 2"/>
          <p:cNvSpPr>
            <a:spLocks noGrp="1"/>
          </p:cNvSpPr>
          <p:nvPr>
            <p:ph type="subTitle" idx="1"/>
          </p:nvPr>
        </p:nvSpPr>
        <p:spPr/>
        <p:txBody>
          <a:bodyPr/>
          <a:lstStyle/>
          <a:p>
            <a:r>
              <a:rPr lang="en-US" dirty="0" smtClean="0">
                <a:gradFill>
                  <a:gsLst>
                    <a:gs pos="0">
                      <a:schemeClr val="tx1"/>
                    </a:gs>
                    <a:gs pos="100000">
                      <a:schemeClr val="tx1"/>
                    </a:gs>
                  </a:gsLst>
                  <a:lin ang="5400000" scaled="0"/>
                </a:gradFill>
              </a:rPr>
              <a:t>Mark Florida, Principal Program Manager Lead</a:t>
            </a:r>
          </a:p>
          <a:p>
            <a:r>
              <a:rPr lang="en-US" dirty="0" smtClean="0">
                <a:gradFill>
                  <a:gsLst>
                    <a:gs pos="0">
                      <a:schemeClr val="tx1"/>
                    </a:gs>
                    <a:gs pos="100000">
                      <a:schemeClr val="tx1"/>
                    </a:gs>
                  </a:gsLst>
                  <a:lin ang="5400000" scaled="0"/>
                </a:gradFill>
              </a:rPr>
              <a:t>Wally Mead, Senior Program Manager</a:t>
            </a:r>
            <a:endParaRPr lang="en-US" dirty="0" smtClean="0">
              <a:gradFill>
                <a:gsLst>
                  <a:gs pos="0">
                    <a:schemeClr val="tx1"/>
                  </a:gs>
                  <a:gs pos="100000">
                    <a:schemeClr val="tx1"/>
                  </a:gs>
                </a:gsLst>
                <a:lin ang="5400000" scaled="0"/>
              </a:gradFill>
            </a:endParaRPr>
          </a:p>
          <a:p>
            <a:r>
              <a:rPr lang="en-US" dirty="0" smtClean="0">
                <a:gradFill>
                  <a:gsLst>
                    <a:gs pos="0">
                      <a:schemeClr val="tx1"/>
                    </a:gs>
                    <a:gs pos="100000">
                      <a:schemeClr val="tx1"/>
                    </a:gs>
                  </a:gsLst>
                  <a:lin ang="5400000" scaled="0"/>
                </a:gradFill>
              </a:rPr>
              <a:t>Microsoft Corporation</a:t>
            </a:r>
            <a:endParaRPr lang="en-US" dirty="0">
              <a:gradFill>
                <a:gsLst>
                  <a:gs pos="0">
                    <a:schemeClr val="tx1"/>
                  </a:gs>
                  <a:gs pos="100000">
                    <a:schemeClr val="tx1"/>
                  </a:gs>
                </a:gsLst>
                <a:lin ang="5400000" scaled="0"/>
              </a:gra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Catalog – </a:t>
            </a:r>
            <a:r>
              <a:rPr lang="en-US" dirty="0" smtClean="0">
                <a:solidFill>
                  <a:schemeClr val="accent1"/>
                </a:solidFill>
              </a:rPr>
              <a:t>Details</a:t>
            </a:r>
            <a:endParaRPr lang="en-US" dirty="0">
              <a:solidFill>
                <a:schemeClr val="accent1"/>
              </a:solidFill>
            </a:endParaRPr>
          </a:p>
        </p:txBody>
      </p:sp>
      <p:sp>
        <p:nvSpPr>
          <p:cNvPr id="5" name="Content Placeholder 2"/>
          <p:cNvSpPr txBox="1">
            <a:spLocks/>
          </p:cNvSpPr>
          <p:nvPr/>
        </p:nvSpPr>
        <p:spPr>
          <a:xfrm>
            <a:off x="599607" y="1086760"/>
            <a:ext cx="11173091" cy="5486400"/>
          </a:xfrm>
          <a:prstGeom prst="rect">
            <a:avLst/>
          </a:prstGeom>
        </p:spPr>
        <p:txBody>
          <a:bodyPr lIns="91436" tIns="45719" rIns="91436" bIns="45719">
            <a:noAutofit/>
          </a:bodyPr>
          <a:lstStyle>
            <a:lvl1pPr marL="460375" indent="-460375" algn="l" defTabSz="914363" rtl="0" eaLnBrk="1" latinLnBrk="0" hangingPunct="1">
              <a:lnSpc>
                <a:spcPct val="90000"/>
              </a:lnSpc>
              <a:spcBef>
                <a:spcPct val="20000"/>
              </a:spcBef>
              <a:buSzPct val="85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2400" dirty="0" smtClean="0"/>
              <a:t>Server Requirements</a:t>
            </a:r>
          </a:p>
          <a:p>
            <a:pPr marL="863564" lvl="2" indent="-460355">
              <a:buBlip>
                <a:blip r:embed="rId3"/>
              </a:buBlip>
            </a:pPr>
            <a:r>
              <a:rPr lang="en-US" dirty="0" smtClean="0"/>
              <a:t>Two site roles</a:t>
            </a:r>
          </a:p>
          <a:p>
            <a:pPr marL="863564" lvl="2" indent="-460355">
              <a:buBlip>
                <a:blip r:embed="rId3"/>
              </a:buBlip>
            </a:pPr>
            <a:r>
              <a:rPr lang="en-US" dirty="0" smtClean="0"/>
              <a:t>Windows </a:t>
            </a:r>
            <a:r>
              <a:rPr lang="en-US" dirty="0"/>
              <a:t>Server 2008 </a:t>
            </a:r>
            <a:r>
              <a:rPr lang="en-US" dirty="0" smtClean="0"/>
              <a:t>64-bit </a:t>
            </a:r>
            <a:r>
              <a:rPr lang="en-US" dirty="0" smtClean="0"/>
              <a:t>and IIS 7.0</a:t>
            </a:r>
            <a:endParaRPr lang="en-US" dirty="0"/>
          </a:p>
          <a:p>
            <a:pPr marL="0" indent="0">
              <a:buNone/>
            </a:pPr>
            <a:r>
              <a:rPr lang="en-US" sz="2400" dirty="0" smtClean="0"/>
              <a:t>Client Requirements</a:t>
            </a:r>
            <a:endParaRPr lang="en-US" sz="2400" dirty="0"/>
          </a:p>
          <a:p>
            <a:pPr marL="863564" lvl="2" indent="-460355">
              <a:buBlip>
                <a:blip r:embed="rId3"/>
              </a:buBlip>
            </a:pPr>
            <a:r>
              <a:rPr lang="en-US" dirty="0"/>
              <a:t>Configuration Manager </a:t>
            </a:r>
            <a:r>
              <a:rPr lang="en-US" dirty="0" err="1" smtClean="0"/>
              <a:t>v.Next</a:t>
            </a:r>
            <a:r>
              <a:rPr lang="en-US" dirty="0" smtClean="0"/>
              <a:t> client </a:t>
            </a:r>
            <a:endParaRPr lang="en-US" dirty="0"/>
          </a:p>
          <a:p>
            <a:pPr marL="863564" lvl="2" indent="-460355">
              <a:buBlip>
                <a:blip r:embed="rId3"/>
              </a:buBlip>
            </a:pPr>
            <a:r>
              <a:rPr lang="en-US" dirty="0"/>
              <a:t>IE 7.0 / 8.0</a:t>
            </a:r>
          </a:p>
          <a:p>
            <a:pPr marL="863564" lvl="2" indent="-460355">
              <a:buBlip>
                <a:blip r:embed="rId3"/>
              </a:buBlip>
            </a:pPr>
            <a:r>
              <a:rPr lang="en-US" dirty="0"/>
              <a:t>Silverlight 3.0 (auto-installed on clients)</a:t>
            </a:r>
          </a:p>
          <a:p>
            <a:pPr marL="0" indent="0">
              <a:buNone/>
            </a:pPr>
            <a:r>
              <a:rPr lang="en-US" sz="2400" dirty="0" smtClean="0"/>
              <a:t>Extensibility: </a:t>
            </a:r>
            <a:r>
              <a:rPr lang="en-US" sz="2400" dirty="0"/>
              <a:t>Software catalog web service point </a:t>
            </a:r>
          </a:p>
          <a:p>
            <a:pPr marL="863564" lvl="2" indent="-460355">
              <a:buBlip>
                <a:blip r:embed="rId3"/>
              </a:buBlip>
            </a:pPr>
            <a:r>
              <a:rPr lang="en-US" dirty="0"/>
              <a:t>Can be used by: </a:t>
            </a:r>
          </a:p>
          <a:p>
            <a:pPr marL="1209624" lvl="3" indent="-460355">
              <a:buBlip>
                <a:blip r:embed="rId3"/>
              </a:buBlip>
            </a:pPr>
            <a:r>
              <a:rPr lang="en-US" dirty="0"/>
              <a:t>3rd party client application</a:t>
            </a:r>
          </a:p>
          <a:p>
            <a:pPr marL="1209624" lvl="3" indent="-460355">
              <a:buBlip>
                <a:blip r:embed="rId3"/>
              </a:buBlip>
            </a:pPr>
            <a:r>
              <a:rPr lang="en-US" dirty="0"/>
              <a:t>3rd party web site</a:t>
            </a:r>
          </a:p>
          <a:p>
            <a:pPr marL="1209624" lvl="3" indent="-460355">
              <a:buBlip>
                <a:blip r:embed="rId3"/>
              </a:buBlip>
            </a:pPr>
            <a:r>
              <a:rPr lang="en-US" dirty="0"/>
              <a:t>Connections via </a:t>
            </a:r>
            <a:r>
              <a:rPr lang="en-US" dirty="0" smtClean="0"/>
              <a:t>ASP.NET</a:t>
            </a:r>
            <a:endParaRPr lang="en-US" dirty="0"/>
          </a:p>
        </p:txBody>
      </p:sp>
    </p:spTree>
    <p:extLst>
      <p:ext uri="{BB962C8B-B14F-4D97-AF65-F5344CB8AC3E}">
        <p14:creationId xmlns="" xmlns:p14="http://schemas.microsoft.com/office/powerpoint/2010/main" val="87342845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9344767" y="5030913"/>
            <a:ext cx="2539339" cy="1598489"/>
          </a:xfrm>
          <a:prstGeom prst="roundRect">
            <a:avLst/>
          </a:prstGeom>
          <a:gradFill>
            <a:lin ang="16500000" scaled="0"/>
          </a:gradFill>
          <a:ln>
            <a:headEnd type="none" w="med" len="med"/>
            <a:tailEnd type="none" w="med" len="med"/>
          </a:ln>
          <a:effectLst>
            <a:outerShdw blurRad="50800" dist="38100" dir="5400000" rotWithShape="0">
              <a:srgbClr val="000000">
                <a:alpha val="43137"/>
              </a:srgbClr>
            </a:outerShdw>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Agent</a:t>
            </a:r>
          </a:p>
        </p:txBody>
      </p:sp>
      <p:sp>
        <p:nvSpPr>
          <p:cNvPr id="2" name="Title 1"/>
          <p:cNvSpPr>
            <a:spLocks noGrp="1"/>
          </p:cNvSpPr>
          <p:nvPr>
            <p:ph type="title"/>
          </p:nvPr>
        </p:nvSpPr>
        <p:spPr/>
        <p:txBody>
          <a:bodyPr/>
          <a:lstStyle/>
          <a:p>
            <a:r>
              <a:rPr lang="en-US" smtClean="0"/>
              <a:t>On Demand Installation</a:t>
            </a:r>
            <a:endParaRPr lang="en-US" dirty="0"/>
          </a:p>
        </p:txBody>
      </p:sp>
      <p:pic>
        <p:nvPicPr>
          <p:cNvPr id="3" name="Picture 12" descr="C:\Users\davidra\Documents\ClipArtforPowerpoint\DVD_ART36\Artwork_Imagery\Icons - Illustrations\_ WINDOWS VISTA ICONS\Female User woman people person.png"/>
          <p:cNvPicPr>
            <a:picLocks noChangeAspect="1" noChangeArrowheads="1"/>
          </p:cNvPicPr>
          <p:nvPr/>
        </p:nvPicPr>
        <p:blipFill>
          <a:blip r:embed="rId2" cstate="print"/>
          <a:srcRect/>
          <a:stretch>
            <a:fillRect/>
          </a:stretch>
        </p:blipFill>
        <p:spPr bwMode="auto">
          <a:xfrm>
            <a:off x="8018210" y="5225775"/>
            <a:ext cx="1312642" cy="1371600"/>
          </a:xfrm>
          <a:prstGeom prst="rect">
            <a:avLst/>
          </a:prstGeom>
          <a:noFill/>
          <a:effectLst>
            <a:reflection blurRad="6350" stA="52000" endA="300" endPos="35000" dir="5400000" sy="-100000" algn="bl" rotWithShape="0"/>
          </a:effectLst>
        </p:spPr>
      </p:pic>
      <p:pic>
        <p:nvPicPr>
          <p:cNvPr id="4" name="Picture 2" descr="C:\Users\davidra\Documents\ClipArtforPowerpoint\DVD_ART36\Artwork_Imagery\Icons - Illustrations\_ REAL VISTA STYLE\desktop computer.png"/>
          <p:cNvPicPr>
            <a:picLocks noChangeAspect="1" noChangeArrowheads="1"/>
          </p:cNvPicPr>
          <p:nvPr/>
        </p:nvPicPr>
        <p:blipFill>
          <a:blip r:embed="rId3" cstate="print"/>
          <a:srcRect/>
          <a:stretch>
            <a:fillRect/>
          </a:stretch>
        </p:blipFill>
        <p:spPr bwMode="auto">
          <a:xfrm>
            <a:off x="9841502" y="5030911"/>
            <a:ext cx="1523603" cy="1143000"/>
          </a:xfrm>
          <a:prstGeom prst="rect">
            <a:avLst/>
          </a:prstGeom>
          <a:noFill/>
        </p:spPr>
      </p:pic>
      <p:grpSp>
        <p:nvGrpSpPr>
          <p:cNvPr id="5" name="Group 32"/>
          <p:cNvGrpSpPr/>
          <p:nvPr/>
        </p:nvGrpSpPr>
        <p:grpSpPr>
          <a:xfrm>
            <a:off x="8024310" y="1359932"/>
            <a:ext cx="1320456" cy="990600"/>
            <a:chOff x="3810000" y="4038600"/>
            <a:chExt cx="990600" cy="990600"/>
          </a:xfrm>
        </p:grpSpPr>
        <p:pic>
          <p:nvPicPr>
            <p:cNvPr id="12" name="Picture 2" descr="C:\Users\davidra\Documents\ClipArtforPowerpoint\DVD_ART36\Artwork_Imagery\Icons - Illustrations\_ SUPER VISTA STYLE\server.png"/>
            <p:cNvPicPr>
              <a:picLocks noChangeAspect="1" noChangeArrowheads="1"/>
            </p:cNvPicPr>
            <p:nvPr/>
          </p:nvPicPr>
          <p:blipFill>
            <a:blip r:embed="rId4" cstate="print"/>
            <a:srcRect/>
            <a:stretch>
              <a:fillRect/>
            </a:stretch>
          </p:blipFill>
          <p:spPr bwMode="auto">
            <a:xfrm>
              <a:off x="3810000" y="4038600"/>
              <a:ext cx="990600" cy="990600"/>
            </a:xfrm>
            <a:prstGeom prst="rect">
              <a:avLst/>
            </a:prstGeom>
            <a:noFill/>
          </p:spPr>
        </p:pic>
        <p:pic>
          <p:nvPicPr>
            <p:cNvPr id="13" name="Picture 4" descr="C:\Users\davidra\Documents\ClipArtforPowerpoint\DVD_ART36\Artwork_Imagery\Icons - Illustrations\_ WINDOWS SERVER ICONS\Search\Globe earth internet world web 2.png"/>
            <p:cNvPicPr>
              <a:picLocks noChangeAspect="1" noChangeArrowheads="1"/>
            </p:cNvPicPr>
            <p:nvPr/>
          </p:nvPicPr>
          <p:blipFill>
            <a:blip r:embed="rId5" cstate="print"/>
            <a:srcRect/>
            <a:stretch>
              <a:fillRect/>
            </a:stretch>
          </p:blipFill>
          <p:spPr bwMode="auto">
            <a:xfrm>
              <a:off x="4267200" y="4572000"/>
              <a:ext cx="408900" cy="447675"/>
            </a:xfrm>
            <a:prstGeom prst="rect">
              <a:avLst/>
            </a:prstGeom>
            <a:noFill/>
          </p:spPr>
        </p:pic>
      </p:grpSp>
      <p:grpSp>
        <p:nvGrpSpPr>
          <p:cNvPr id="8" name="Group 62"/>
          <p:cNvGrpSpPr/>
          <p:nvPr/>
        </p:nvGrpSpPr>
        <p:grpSpPr>
          <a:xfrm>
            <a:off x="10181704" y="1372459"/>
            <a:ext cx="1320456" cy="990600"/>
            <a:chOff x="3086100" y="3276600"/>
            <a:chExt cx="990600" cy="990600"/>
          </a:xfrm>
        </p:grpSpPr>
        <p:pic>
          <p:nvPicPr>
            <p:cNvPr id="15" name="Picture 2" descr="C:\Users\davidra\Documents\ClipArtforPowerpoint\DVD_ART36\Artwork_Imagery\Icons - Illustrations\_ SUPER VISTA STYLE\server.png"/>
            <p:cNvPicPr>
              <a:picLocks noChangeAspect="1" noChangeArrowheads="1"/>
            </p:cNvPicPr>
            <p:nvPr/>
          </p:nvPicPr>
          <p:blipFill>
            <a:blip r:embed="rId4" cstate="print"/>
            <a:srcRect/>
            <a:stretch>
              <a:fillRect/>
            </a:stretch>
          </p:blipFill>
          <p:spPr bwMode="auto">
            <a:xfrm>
              <a:off x="3086100" y="3276600"/>
              <a:ext cx="990600" cy="990600"/>
            </a:xfrm>
            <a:prstGeom prst="rect">
              <a:avLst/>
            </a:prstGeom>
            <a:noFill/>
          </p:spPr>
        </p:pic>
        <p:pic>
          <p:nvPicPr>
            <p:cNvPr id="16" name="Picture 3" descr="C:\Users\davidra\Documents\ClipArtforPowerpoint\DVD_ART36\Artwork_Imagery\Icons - Illustrations\_ WINDOWS SERVER ICONS\Misc\Database cylinder.png"/>
            <p:cNvPicPr>
              <a:picLocks noChangeAspect="1" noChangeArrowheads="1"/>
            </p:cNvPicPr>
            <p:nvPr/>
          </p:nvPicPr>
          <p:blipFill>
            <a:blip r:embed="rId6" cstate="print">
              <a:duotone>
                <a:prstClr val="black"/>
                <a:schemeClr val="accent2">
                  <a:tint val="45000"/>
                  <a:satMod val="400000"/>
                </a:schemeClr>
              </a:duotone>
            </a:blip>
            <a:srcRect/>
            <a:stretch>
              <a:fillRect/>
            </a:stretch>
          </p:blipFill>
          <p:spPr bwMode="auto">
            <a:xfrm flipH="1">
              <a:off x="3581400" y="3810000"/>
              <a:ext cx="304800" cy="455365"/>
            </a:xfrm>
            <a:prstGeom prst="rect">
              <a:avLst/>
            </a:prstGeom>
            <a:noFill/>
          </p:spPr>
        </p:pic>
      </p:grpSp>
      <p:sp>
        <p:nvSpPr>
          <p:cNvPr id="7" name="TextBox 6"/>
          <p:cNvSpPr txBox="1"/>
          <p:nvPr/>
        </p:nvSpPr>
        <p:spPr>
          <a:xfrm>
            <a:off x="8024310" y="990601"/>
            <a:ext cx="1280119" cy="276999"/>
          </a:xfrm>
          <a:prstGeom prst="rect">
            <a:avLst/>
          </a:prstGeom>
          <a:noFill/>
        </p:spPr>
        <p:txBody>
          <a:bodyPr wrap="square" lIns="0" tIns="0" rIns="0" bIns="0" rtlCol="0">
            <a:spAutoFit/>
          </a:bodyPr>
          <a:lstStyle/>
          <a:p>
            <a:r>
              <a:rPr lang="en-US" dirty="0" smtClean="0">
                <a:gradFill>
                  <a:gsLst>
                    <a:gs pos="0">
                      <a:schemeClr val="tx1"/>
                    </a:gs>
                    <a:gs pos="86000">
                      <a:schemeClr val="tx1"/>
                    </a:gs>
                  </a:gsLst>
                  <a:lin ang="5400000" scaled="0"/>
                </a:gradFill>
              </a:rPr>
              <a:t>Web Site</a:t>
            </a:r>
          </a:p>
        </p:txBody>
      </p:sp>
      <p:sp>
        <p:nvSpPr>
          <p:cNvPr id="20" name="TextBox 19"/>
          <p:cNvSpPr txBox="1"/>
          <p:nvPr/>
        </p:nvSpPr>
        <p:spPr>
          <a:xfrm>
            <a:off x="7890384" y="4819506"/>
            <a:ext cx="1422030" cy="276999"/>
          </a:xfrm>
          <a:prstGeom prst="rect">
            <a:avLst/>
          </a:prstGeom>
          <a:noFill/>
        </p:spPr>
        <p:txBody>
          <a:bodyPr wrap="square" lIns="0" tIns="0" rIns="0" bIns="0" rtlCol="0">
            <a:spAutoFit/>
          </a:bodyPr>
          <a:lstStyle/>
          <a:p>
            <a:r>
              <a:rPr lang="en-US" dirty="0" smtClean="0">
                <a:gradFill>
                  <a:gsLst>
                    <a:gs pos="0">
                      <a:schemeClr val="tx1"/>
                    </a:gs>
                    <a:gs pos="86000">
                      <a:schemeClr val="tx1"/>
                    </a:gs>
                  </a:gsLst>
                  <a:lin ang="5400000" scaled="0"/>
                </a:gradFill>
              </a:rPr>
              <a:t>Melissa</a:t>
            </a:r>
          </a:p>
        </p:txBody>
      </p:sp>
      <p:sp>
        <p:nvSpPr>
          <p:cNvPr id="27" name="Up Arrow 26"/>
          <p:cNvSpPr/>
          <p:nvPr/>
        </p:nvSpPr>
        <p:spPr bwMode="auto">
          <a:xfrm>
            <a:off x="8104317" y="2572489"/>
            <a:ext cx="834155" cy="2228705"/>
          </a:xfrm>
          <a:prstGeom prst="upArrow">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28" name="Down Arrow 27"/>
          <p:cNvSpPr/>
          <p:nvPr/>
        </p:nvSpPr>
        <p:spPr bwMode="auto">
          <a:xfrm rot="20961364">
            <a:off x="8839532" y="2363594"/>
            <a:ext cx="929795" cy="2649279"/>
          </a:xfrm>
          <a:prstGeom prst="downArrow">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31" name="Right Arrow 30"/>
          <p:cNvSpPr/>
          <p:nvPr/>
        </p:nvSpPr>
        <p:spPr bwMode="auto">
          <a:xfrm>
            <a:off x="9304429" y="1676400"/>
            <a:ext cx="1056072" cy="457200"/>
          </a:xfrm>
          <a:prstGeom prst="rightArrow">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2048" name="Left Arrow 2047"/>
          <p:cNvSpPr/>
          <p:nvPr/>
        </p:nvSpPr>
        <p:spPr bwMode="auto">
          <a:xfrm>
            <a:off x="9141620" y="1676400"/>
            <a:ext cx="1218883" cy="381000"/>
          </a:xfrm>
          <a:prstGeom prst="leftArrow">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37" name="Down Arrow 36"/>
          <p:cNvSpPr/>
          <p:nvPr/>
        </p:nvSpPr>
        <p:spPr bwMode="auto">
          <a:xfrm rot="20961364">
            <a:off x="9112566" y="2327629"/>
            <a:ext cx="929795" cy="2649279"/>
          </a:xfrm>
          <a:prstGeom prst="downArrow">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ndParaRPr>
          </a:p>
        </p:txBody>
      </p:sp>
      <p:pic>
        <p:nvPicPr>
          <p:cNvPr id="38" name="Picture 5" descr="C:\Users\davidra\Documents\ClipArtforPowerpoint\DVD_ART36\Artwork_Imagery\Icons - Illustrations\_ WINDOWS VISTA ICONS\Software box retail DVD package.png"/>
          <p:cNvPicPr>
            <a:picLocks noChangeAspect="1" noChangeArrowheads="1"/>
          </p:cNvPicPr>
          <p:nvPr/>
        </p:nvPicPr>
        <p:blipFill>
          <a:blip r:embed="rId7" cstate="print"/>
          <a:srcRect/>
          <a:stretch>
            <a:fillRect/>
          </a:stretch>
        </p:blipFill>
        <p:spPr bwMode="auto">
          <a:xfrm>
            <a:off x="10841533" y="5188837"/>
            <a:ext cx="1117309" cy="838200"/>
          </a:xfrm>
          <a:prstGeom prst="rect">
            <a:avLst/>
          </a:prstGeom>
          <a:noFill/>
        </p:spPr>
      </p:pic>
      <p:sp>
        <p:nvSpPr>
          <p:cNvPr id="39" name="Up Arrow 38"/>
          <p:cNvSpPr/>
          <p:nvPr/>
        </p:nvSpPr>
        <p:spPr bwMode="auto">
          <a:xfrm rot="20722936">
            <a:off x="9155802" y="2423318"/>
            <a:ext cx="834155" cy="2228705"/>
          </a:xfrm>
          <a:prstGeom prst="upArrow">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9" name="TextBox 8"/>
          <p:cNvSpPr txBox="1"/>
          <p:nvPr/>
        </p:nvSpPr>
        <p:spPr>
          <a:xfrm>
            <a:off x="533400" y="1013459"/>
            <a:ext cx="6705600" cy="387799"/>
          </a:xfrm>
          <a:prstGeom prst="rect">
            <a:avLst/>
          </a:prstGeom>
          <a:solidFill>
            <a:srgbClr val="7030A0"/>
          </a:solidFill>
        </p:spPr>
        <p:txBody>
          <a:bodyPr vert="horz" wrap="square" lIns="0" tIns="0" rIns="0" bIns="0" rtlCol="0">
            <a:spAutoFit/>
          </a:bodyPr>
          <a:lstStyle/>
          <a:p>
            <a:pPr marL="460355" indent="-460355" defTabSz="914325">
              <a:lnSpc>
                <a:spcPct val="90000"/>
              </a:lnSpc>
              <a:spcBef>
                <a:spcPct val="20000"/>
              </a:spcBef>
              <a:buSzPct val="100000"/>
            </a:pPr>
            <a:r>
              <a:rPr lang="en-US" sz="2800" b="1" dirty="0" smtClean="0">
                <a:solidFill>
                  <a:schemeClr val="bg1"/>
                </a:solidFill>
                <a:latin typeface="+mj-lt"/>
              </a:rPr>
              <a:t>Process Flow</a:t>
            </a:r>
          </a:p>
        </p:txBody>
      </p:sp>
      <p:sp>
        <p:nvSpPr>
          <p:cNvPr id="10" name="TextBox 9"/>
          <p:cNvSpPr txBox="1"/>
          <p:nvPr/>
        </p:nvSpPr>
        <p:spPr>
          <a:xfrm>
            <a:off x="533400" y="1436330"/>
            <a:ext cx="6705600" cy="2520690"/>
          </a:xfrm>
          <a:prstGeom prst="rect">
            <a:avLst/>
          </a:prstGeom>
        </p:spPr>
        <p:txBody>
          <a:bodyPr vert="horz" wrap="square" lIns="0" tIns="0" rIns="0" bIns="0" rtlCol="0">
            <a:spAutoFit/>
          </a:bodyPr>
          <a:lstStyle/>
          <a:p>
            <a:pPr marL="460355" indent="-460355" defTabSz="914325">
              <a:lnSpc>
                <a:spcPct val="90000"/>
              </a:lnSpc>
              <a:spcBef>
                <a:spcPct val="20000"/>
              </a:spcBef>
              <a:buSzPct val="100000"/>
              <a:buAutoNum type="arabicPeriod"/>
            </a:pPr>
            <a:r>
              <a:rPr lang="en-US" dirty="0" smtClean="0">
                <a:gradFill>
                  <a:gsLst>
                    <a:gs pos="0">
                      <a:schemeClr val="tx1"/>
                    </a:gs>
                    <a:gs pos="100000">
                      <a:schemeClr val="tx1"/>
                    </a:gs>
                  </a:gsLst>
                  <a:lin ang="5400000" scaled="0"/>
                </a:gradFill>
                <a:latin typeface="+mj-lt"/>
              </a:rPr>
              <a:t>User clicks “Install” on catalog item</a:t>
            </a:r>
          </a:p>
          <a:p>
            <a:pPr marL="460355" indent="-460355" defTabSz="914325">
              <a:lnSpc>
                <a:spcPct val="90000"/>
              </a:lnSpc>
              <a:spcBef>
                <a:spcPct val="20000"/>
              </a:spcBef>
              <a:buSzPct val="100000"/>
              <a:buAutoNum type="arabicPeriod"/>
            </a:pPr>
            <a:r>
              <a:rPr lang="en-US" dirty="0" smtClean="0">
                <a:gradFill>
                  <a:gsLst>
                    <a:gs pos="0">
                      <a:schemeClr val="tx1"/>
                    </a:gs>
                    <a:gs pos="100000">
                      <a:schemeClr val="tx1"/>
                    </a:gs>
                  </a:gsLst>
                  <a:lin ang="5400000" scaled="0"/>
                </a:gradFill>
                <a:latin typeface="+mj-lt"/>
              </a:rPr>
              <a:t>Web site checks user’s permissions to install</a:t>
            </a:r>
          </a:p>
          <a:p>
            <a:pPr marL="460355" indent="-460355" defTabSz="914325">
              <a:lnSpc>
                <a:spcPct val="90000"/>
              </a:lnSpc>
              <a:spcBef>
                <a:spcPct val="20000"/>
              </a:spcBef>
              <a:buSzPct val="100000"/>
              <a:buAutoNum type="arabicPeriod"/>
            </a:pPr>
            <a:r>
              <a:rPr lang="en-US" dirty="0" smtClean="0">
                <a:gradFill>
                  <a:gsLst>
                    <a:gs pos="0">
                      <a:schemeClr val="tx1"/>
                    </a:gs>
                    <a:gs pos="100000">
                      <a:schemeClr val="tx1"/>
                    </a:gs>
                  </a:gsLst>
                  <a:lin ang="5400000" scaled="0"/>
                </a:gradFill>
                <a:latin typeface="+mj-lt"/>
              </a:rPr>
              <a:t>Web site requests client ID from ConfigMgr client agent and passes it to site server</a:t>
            </a:r>
          </a:p>
          <a:p>
            <a:pPr marL="460355" indent="-460355" defTabSz="914325">
              <a:lnSpc>
                <a:spcPct val="90000"/>
              </a:lnSpc>
              <a:spcBef>
                <a:spcPct val="20000"/>
              </a:spcBef>
              <a:buSzPct val="100000"/>
              <a:buAutoNum type="arabicPeriod"/>
            </a:pPr>
            <a:r>
              <a:rPr lang="en-US" dirty="0" smtClean="0">
                <a:gradFill>
                  <a:gsLst>
                    <a:gs pos="0">
                      <a:schemeClr val="tx1"/>
                    </a:gs>
                    <a:gs pos="100000">
                      <a:schemeClr val="tx1"/>
                    </a:gs>
                  </a:gsLst>
                  <a:lin ang="5400000" scaled="0"/>
                </a:gradFill>
                <a:latin typeface="+mj-lt"/>
              </a:rPr>
              <a:t>Server creates policy for the specified client and app and passes it to client</a:t>
            </a:r>
          </a:p>
          <a:p>
            <a:pPr marL="460355" indent="-460355" defTabSz="914325">
              <a:lnSpc>
                <a:spcPct val="90000"/>
              </a:lnSpc>
              <a:spcBef>
                <a:spcPct val="20000"/>
              </a:spcBef>
              <a:buSzPct val="100000"/>
              <a:buAutoNum type="arabicPeriod"/>
            </a:pPr>
            <a:r>
              <a:rPr lang="en-US" dirty="0" smtClean="0">
                <a:gradFill>
                  <a:gsLst>
                    <a:gs pos="0">
                      <a:schemeClr val="tx1"/>
                    </a:gs>
                    <a:gs pos="100000">
                      <a:schemeClr val="tx1"/>
                    </a:gs>
                  </a:gsLst>
                  <a:lin ang="5400000" scaled="0"/>
                </a:gradFill>
                <a:latin typeface="+mj-lt"/>
              </a:rPr>
              <a:t>Client agent evaluates requirements from the policy and initiates installation</a:t>
            </a:r>
          </a:p>
          <a:p>
            <a:pPr marL="460355" indent="-460355" defTabSz="914325">
              <a:lnSpc>
                <a:spcPct val="90000"/>
              </a:lnSpc>
              <a:spcBef>
                <a:spcPct val="20000"/>
              </a:spcBef>
              <a:buSzPct val="100000"/>
              <a:buAutoNum type="arabicPeriod"/>
            </a:pPr>
            <a:r>
              <a:rPr lang="en-US" dirty="0" smtClean="0">
                <a:gradFill>
                  <a:gsLst>
                    <a:gs pos="0">
                      <a:schemeClr val="tx1"/>
                    </a:gs>
                    <a:gs pos="100000">
                      <a:schemeClr val="tx1"/>
                    </a:gs>
                  </a:gsLst>
                  <a:lin ang="5400000" scaled="0"/>
                </a:gradFill>
                <a:latin typeface="+mj-lt"/>
              </a:rPr>
              <a:t>Client agent completes installation process and reports status</a:t>
            </a:r>
          </a:p>
        </p:txBody>
      </p:sp>
      <p:pic>
        <p:nvPicPr>
          <p:cNvPr id="29" name="Picture 15" descr="C:\Users\davidra\Documents\ClipArtforPowerpoint\DVD_ART36\Artwork_Imagery\Shapes\Arrows\Curved\gold arrow cycle.png"/>
          <p:cNvPicPr>
            <a:picLocks noChangeAspect="1" noChangeArrowheads="1"/>
          </p:cNvPicPr>
          <p:nvPr/>
        </p:nvPicPr>
        <p:blipFill>
          <a:blip r:embed="rId8" cstate="print"/>
          <a:srcRect/>
          <a:stretch>
            <a:fillRect/>
          </a:stretch>
        </p:blipFill>
        <p:spPr bwMode="auto">
          <a:xfrm>
            <a:off x="9304429" y="5654867"/>
            <a:ext cx="709835" cy="693292"/>
          </a:xfrm>
          <a:prstGeom prst="rect">
            <a:avLst/>
          </a:prstGeom>
          <a:noFill/>
        </p:spPr>
      </p:pic>
      <p:sp>
        <p:nvSpPr>
          <p:cNvPr id="30" name="TextBox 29"/>
          <p:cNvSpPr txBox="1"/>
          <p:nvPr/>
        </p:nvSpPr>
        <p:spPr>
          <a:xfrm>
            <a:off x="10201473" y="990427"/>
            <a:ext cx="1682631" cy="276999"/>
          </a:xfrm>
          <a:prstGeom prst="rect">
            <a:avLst/>
          </a:prstGeom>
          <a:noFill/>
        </p:spPr>
        <p:txBody>
          <a:bodyPr wrap="square" lIns="0" tIns="0" rIns="0" bIns="0" rtlCol="0">
            <a:spAutoFit/>
          </a:bodyPr>
          <a:lstStyle/>
          <a:p>
            <a:r>
              <a:rPr lang="en-US" dirty="0" smtClean="0">
                <a:gradFill>
                  <a:gsLst>
                    <a:gs pos="0">
                      <a:schemeClr val="tx1"/>
                    </a:gs>
                    <a:gs pos="86000">
                      <a:schemeClr val="tx1"/>
                    </a:gs>
                  </a:gsLst>
                  <a:lin ang="5400000" scaled="0"/>
                </a:gradFill>
              </a:rPr>
              <a:t>Site Server</a:t>
            </a:r>
          </a:p>
        </p:txBody>
      </p:sp>
      <p:sp>
        <p:nvSpPr>
          <p:cNvPr id="32" name="Up Arrow 31"/>
          <p:cNvSpPr/>
          <p:nvPr/>
        </p:nvSpPr>
        <p:spPr bwMode="auto">
          <a:xfrm>
            <a:off x="10360503" y="2572489"/>
            <a:ext cx="834155" cy="2228705"/>
          </a:xfrm>
          <a:prstGeom prst="upArrow">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000"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3233108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100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7"/>
                                        </p:tgtEl>
                                      </p:cBhvr>
                                    </p:animEffect>
                                    <p:set>
                                      <p:cBhvr>
                                        <p:cTn id="20" dur="1" fill="hold">
                                          <p:stCondLst>
                                            <p:cond delay="499"/>
                                          </p:stCondLst>
                                        </p:cTn>
                                        <p:tgtEl>
                                          <p:spTgt spid="27"/>
                                        </p:tgtEl>
                                        <p:attrNameLst>
                                          <p:attrName>style.visibility</p:attrName>
                                        </p:attrNameLst>
                                      </p:cBhvr>
                                      <p:to>
                                        <p:strVal val="hidden"/>
                                      </p:to>
                                    </p:set>
                                  </p:childTnLst>
                                </p:cTn>
                              </p:par>
                              <p:par>
                                <p:cTn id="21" presetID="22" presetClass="entr" presetSubtype="1"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500"/>
                                        <p:tgtEl>
                                          <p:spTgt spid="10">
                                            <p:txEl>
                                              <p:pRg st="2" end="2"/>
                                            </p:txEl>
                                          </p:spTgt>
                                        </p:tgtEl>
                                      </p:cBhvr>
                                    </p:animEffect>
                                  </p:childTnLst>
                                </p:cTn>
                              </p:par>
                            </p:childTnLst>
                          </p:cTn>
                        </p:par>
                        <p:par>
                          <p:cTn id="27" fill="hold">
                            <p:stCondLst>
                              <p:cond delay="500"/>
                            </p:stCondLst>
                            <p:childTnLst>
                              <p:par>
                                <p:cTn id="28" presetID="10" presetClass="exit" presetSubtype="0" fill="hold" grpId="1" nodeType="afterEffect">
                                  <p:stCondLst>
                                    <p:cond delay="1500"/>
                                  </p:stCondLst>
                                  <p:childTnLst>
                                    <p:animEffect transition="out" filter="fade">
                                      <p:cBhvr>
                                        <p:cTn id="29" dur="500"/>
                                        <p:tgtEl>
                                          <p:spTgt spid="28"/>
                                        </p:tgtEl>
                                      </p:cBhvr>
                                    </p:animEffect>
                                    <p:set>
                                      <p:cBhvr>
                                        <p:cTn id="30" dur="1" fill="hold">
                                          <p:stCondLst>
                                            <p:cond delay="499"/>
                                          </p:stCondLst>
                                        </p:cTn>
                                        <p:tgtEl>
                                          <p:spTgt spid="28"/>
                                        </p:tgtEl>
                                        <p:attrNameLst>
                                          <p:attrName>style.visibility</p:attrName>
                                        </p:attrNameLst>
                                      </p:cBhvr>
                                      <p:to>
                                        <p:strVal val="hidden"/>
                                      </p:to>
                                    </p:set>
                                  </p:childTnLst>
                                </p:cTn>
                              </p:par>
                              <p:par>
                                <p:cTn id="31" presetID="22" presetClass="entr" presetSubtype="4" fill="hold" grpId="0" nodeType="withEffect">
                                  <p:stCondLst>
                                    <p:cond delay="150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39"/>
                                        </p:tgtEl>
                                      </p:cBhvr>
                                    </p:animEffect>
                                    <p:set>
                                      <p:cBhvr>
                                        <p:cTn id="42" dur="1" fill="hold">
                                          <p:stCondLst>
                                            <p:cond delay="499"/>
                                          </p:stCondLst>
                                        </p:cTn>
                                        <p:tgtEl>
                                          <p:spTgt spid="3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31"/>
                                        </p:tgtEl>
                                      </p:cBhvr>
                                    </p:animEffect>
                                    <p:set>
                                      <p:cBhvr>
                                        <p:cTn id="45" dur="1" fill="hold">
                                          <p:stCondLst>
                                            <p:cond delay="499"/>
                                          </p:stCondLst>
                                        </p:cTn>
                                        <p:tgtEl>
                                          <p:spTgt spid="31"/>
                                        </p:tgtEl>
                                        <p:attrNameLst>
                                          <p:attrName>style.visibility</p:attrName>
                                        </p:attrNameLst>
                                      </p:cBhvr>
                                      <p:to>
                                        <p:strVal val="hidden"/>
                                      </p:to>
                                    </p:set>
                                  </p:childTnLst>
                                </p:cTn>
                              </p:par>
                            </p:childTnLst>
                          </p:cTn>
                        </p:par>
                        <p:par>
                          <p:cTn id="46" fill="hold">
                            <p:stCondLst>
                              <p:cond delay="500"/>
                            </p:stCondLst>
                            <p:childTnLst>
                              <p:par>
                                <p:cTn id="47" presetID="22" presetClass="entr" presetSubtype="4" fill="hold" grpId="0" nodeType="afterEffect">
                                  <p:stCondLst>
                                    <p:cond delay="0"/>
                                  </p:stCondLst>
                                  <p:childTnLst>
                                    <p:set>
                                      <p:cBhvr>
                                        <p:cTn id="48" dur="1" fill="hold">
                                          <p:stCondLst>
                                            <p:cond delay="0"/>
                                          </p:stCondLst>
                                        </p:cTn>
                                        <p:tgtEl>
                                          <p:spTgt spid="2048"/>
                                        </p:tgtEl>
                                        <p:attrNameLst>
                                          <p:attrName>style.visibility</p:attrName>
                                        </p:attrNameLst>
                                      </p:cBhvr>
                                      <p:to>
                                        <p:strVal val="visible"/>
                                      </p:to>
                                    </p:set>
                                    <p:animEffect transition="in" filter="wipe(down)">
                                      <p:cBhvr>
                                        <p:cTn id="49" dur="500"/>
                                        <p:tgtEl>
                                          <p:spTgt spid="2048"/>
                                        </p:tgtEl>
                                      </p:cBhvr>
                                    </p:animEffect>
                                  </p:childTnLst>
                                </p:cTn>
                              </p:par>
                              <p:par>
                                <p:cTn id="50" presetID="10" presetClass="entr" presetSubtype="0" fill="hold" nodeType="withEffect">
                                  <p:stCondLst>
                                    <p:cond delay="0"/>
                                  </p:stCondLst>
                                  <p:childTnLst>
                                    <p:set>
                                      <p:cBhvr>
                                        <p:cTn id="51" dur="1" fill="hold">
                                          <p:stCondLst>
                                            <p:cond delay="0"/>
                                          </p:stCondLst>
                                        </p:cTn>
                                        <p:tgtEl>
                                          <p:spTgt spid="10">
                                            <p:txEl>
                                              <p:pRg st="3" end="3"/>
                                            </p:txEl>
                                          </p:spTgt>
                                        </p:tgtEl>
                                        <p:attrNameLst>
                                          <p:attrName>style.visibility</p:attrName>
                                        </p:attrNameLst>
                                      </p:cBhvr>
                                      <p:to>
                                        <p:strVal val="visible"/>
                                      </p:to>
                                    </p:set>
                                    <p:animEffect transition="in" filter="fade">
                                      <p:cBhvr>
                                        <p:cTn id="52" dur="500"/>
                                        <p:tgtEl>
                                          <p:spTgt spid="10">
                                            <p:txEl>
                                              <p:pRg st="3" end="3"/>
                                            </p:txEl>
                                          </p:spTgt>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500"/>
                                        <p:tgtEl>
                                          <p:spTgt spid="3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2048"/>
                                        </p:tgtEl>
                                      </p:cBhvr>
                                    </p:animEffect>
                                    <p:set>
                                      <p:cBhvr>
                                        <p:cTn id="61" dur="1" fill="hold">
                                          <p:stCondLst>
                                            <p:cond delay="499"/>
                                          </p:stCondLst>
                                        </p:cTn>
                                        <p:tgtEl>
                                          <p:spTgt spid="2048"/>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37"/>
                                        </p:tgtEl>
                                      </p:cBhvr>
                                    </p:animEffect>
                                    <p:set>
                                      <p:cBhvr>
                                        <p:cTn id="64" dur="1" fill="hold">
                                          <p:stCondLst>
                                            <p:cond delay="499"/>
                                          </p:stCondLst>
                                        </p:cTn>
                                        <p:tgtEl>
                                          <p:spTgt spid="37"/>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10">
                                            <p:txEl>
                                              <p:pRg st="4" end="4"/>
                                            </p:txEl>
                                          </p:spTgt>
                                        </p:tgtEl>
                                        <p:attrNameLst>
                                          <p:attrName>style.visibility</p:attrName>
                                        </p:attrNameLst>
                                      </p:cBhvr>
                                      <p:to>
                                        <p:strVal val="visible"/>
                                      </p:to>
                                    </p:set>
                                    <p:animEffect transition="in" filter="fade">
                                      <p:cBhvr>
                                        <p:cTn id="67" dur="500"/>
                                        <p:tgtEl>
                                          <p:spTgt spid="10">
                                            <p:txEl>
                                              <p:pRg st="4" end="4"/>
                                            </p:txEl>
                                          </p:spTgt>
                                        </p:tgtEl>
                                      </p:cBhvr>
                                    </p:animEffect>
                                  </p:childTnLst>
                                </p:cTn>
                              </p:par>
                            </p:childTnLst>
                          </p:cTn>
                        </p:par>
                        <p:par>
                          <p:cTn id="68" fill="hold">
                            <p:stCondLst>
                              <p:cond delay="500"/>
                            </p:stCondLst>
                            <p:childTnLst>
                              <p:par>
                                <p:cTn id="69" presetID="9" presetClass="entr" presetSubtype="0"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dissolve">
                                      <p:cBhvr>
                                        <p:cTn id="71" dur="500"/>
                                        <p:tgtEl>
                                          <p:spTgt spid="29"/>
                                        </p:tgtEl>
                                      </p:cBhvr>
                                    </p:animEffect>
                                  </p:childTnLst>
                                </p:cTn>
                              </p:par>
                            </p:childTnLst>
                          </p:cTn>
                        </p:par>
                        <p:par>
                          <p:cTn id="72" fill="hold">
                            <p:stCondLst>
                              <p:cond delay="1000"/>
                            </p:stCondLst>
                            <p:childTnLst>
                              <p:par>
                                <p:cTn id="73" presetID="8" presetClass="emph" presetSubtype="0" fill="hold" nodeType="afterEffect">
                                  <p:stCondLst>
                                    <p:cond delay="0"/>
                                  </p:stCondLst>
                                  <p:childTnLst>
                                    <p:animRot by="43200000">
                                      <p:cBhvr>
                                        <p:cTn id="74" dur="2000" fill="hold"/>
                                        <p:tgtEl>
                                          <p:spTgt spid="29"/>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9" presetClass="exit" presetSubtype="0" fill="hold" nodeType="clickEffect">
                                  <p:stCondLst>
                                    <p:cond delay="0"/>
                                  </p:stCondLst>
                                  <p:childTnLst>
                                    <p:animEffect transition="out" filter="dissolve">
                                      <p:cBhvr>
                                        <p:cTn id="78" dur="500"/>
                                        <p:tgtEl>
                                          <p:spTgt spid="29"/>
                                        </p:tgtEl>
                                      </p:cBhvr>
                                    </p:animEffect>
                                    <p:set>
                                      <p:cBhvr>
                                        <p:cTn id="79" dur="1" fill="hold">
                                          <p:stCondLst>
                                            <p:cond delay="499"/>
                                          </p:stCondLst>
                                        </p:cTn>
                                        <p:tgtEl>
                                          <p:spTgt spid="29"/>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10">
                                            <p:txEl>
                                              <p:pRg st="5" end="5"/>
                                            </p:txEl>
                                          </p:spTgt>
                                        </p:tgtEl>
                                        <p:attrNameLst>
                                          <p:attrName>style.visibility</p:attrName>
                                        </p:attrNameLst>
                                      </p:cBhvr>
                                      <p:to>
                                        <p:strVal val="visible"/>
                                      </p:to>
                                    </p:set>
                                    <p:animEffect transition="in" filter="fade">
                                      <p:cBhvr>
                                        <p:cTn id="82" dur="500"/>
                                        <p:tgtEl>
                                          <p:spTgt spid="10">
                                            <p:txEl>
                                              <p:pRg st="5" end="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childTnLst>
                          </p:cTn>
                        </p:par>
                        <p:par>
                          <p:cTn id="86" fill="hold">
                            <p:stCondLst>
                              <p:cond delay="500"/>
                            </p:stCondLst>
                            <p:childTnLst>
                              <p:par>
                                <p:cTn id="87" presetID="26" presetClass="emph" presetSubtype="0" fill="hold" nodeType="afterEffect">
                                  <p:stCondLst>
                                    <p:cond delay="0"/>
                                  </p:stCondLst>
                                  <p:childTnLst>
                                    <p:animEffect transition="out" filter="fade">
                                      <p:cBhvr>
                                        <p:cTn id="88" dur="500" tmFilter="0, 0; .2, .5; .8, .5; 1, 0"/>
                                        <p:tgtEl>
                                          <p:spTgt spid="38"/>
                                        </p:tgtEl>
                                      </p:cBhvr>
                                    </p:animEffect>
                                    <p:animScale>
                                      <p:cBhvr>
                                        <p:cTn id="89" dur="250" autoRev="1" fill="hold"/>
                                        <p:tgtEl>
                                          <p:spTgt spid="38"/>
                                        </p:tgtEl>
                                      </p:cBhvr>
                                      <p:by x="105000" y="105000"/>
                                    </p:animScale>
                                  </p:childTnLst>
                                </p:cTn>
                              </p:par>
                            </p:childTnLst>
                          </p:cTn>
                        </p:par>
                        <p:par>
                          <p:cTn id="90" fill="hold">
                            <p:stCondLst>
                              <p:cond delay="1000"/>
                            </p:stCondLst>
                            <p:childTnLst>
                              <p:par>
                                <p:cTn id="91" presetID="22" presetClass="entr" presetSubtype="4" fill="hold" grpId="0" nodeType="after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down)">
                                      <p:cBhvr>
                                        <p:cTn id="9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31" grpId="0" animBg="1"/>
      <p:bldP spid="31" grpId="1" animBg="1"/>
      <p:bldP spid="2048" grpId="0" animBg="1"/>
      <p:bldP spid="2048" grpId="1" animBg="1"/>
      <p:bldP spid="37" grpId="0" animBg="1"/>
      <p:bldP spid="37" grpId="1" animBg="1"/>
      <p:bldP spid="39" grpId="0" animBg="1"/>
      <p:bldP spid="39" grpId="1"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a:xfrm>
            <a:off x="1129143" y="1555949"/>
            <a:ext cx="9388498" cy="1523495"/>
          </a:xfrm>
        </p:spPr>
        <p:txBody>
          <a:bodyPr/>
          <a:lstStyle/>
          <a:p>
            <a:r>
              <a:rPr lang="en-US" dirty="0" smtClean="0"/>
              <a:t>Applications, rules and dependencies</a:t>
            </a:r>
            <a:endParaRPr lang="en-US" dirty="0"/>
          </a:p>
        </p:txBody>
      </p:sp>
    </p:spTree>
    <p:extLst>
      <p:ext uri="{BB962C8B-B14F-4D97-AF65-F5344CB8AC3E}">
        <p14:creationId xmlns="" xmlns:p14="http://schemas.microsoft.com/office/powerpoint/2010/main" val="154617677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Application Evaluation Flow</a:t>
            </a:r>
            <a:endParaRPr lang="en-US" dirty="0"/>
          </a:p>
        </p:txBody>
      </p:sp>
      <p:sp>
        <p:nvSpPr>
          <p:cNvPr id="3" name="Rectangle 2"/>
          <p:cNvSpPr/>
          <p:nvPr/>
        </p:nvSpPr>
        <p:spPr bwMode="auto">
          <a:xfrm>
            <a:off x="1218882" y="2431074"/>
            <a:ext cx="3656648" cy="599543"/>
          </a:xfrm>
          <a:prstGeom prst="rect">
            <a:avLst/>
          </a:prstGeom>
          <a:gradFill>
            <a:lin ang="16500000" scaled="0"/>
          </a:gradFill>
          <a:ln>
            <a:headEnd type="none" w="med" len="med"/>
            <a:tailEnd type="none" w="med" len="med"/>
          </a:ln>
          <a:effectLst>
            <a:outerShdw blurRad="50800" dist="38100" dir="5400000" rotWithShape="0">
              <a:srgbClr val="000000">
                <a:alpha val="43137"/>
              </a:srgbClr>
            </a:outerShdw>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Requirements met?</a:t>
            </a:r>
          </a:p>
        </p:txBody>
      </p:sp>
      <p:pic>
        <p:nvPicPr>
          <p:cNvPr id="5" name="Picture 3" descr="C:\Users\davidra\Documents\ClipArtforPowerpoint\DVD_ART36\Artwork_Imagery\Icons - Illustrations\_ REAL VISTA STYLE\calendar day.png"/>
          <p:cNvPicPr>
            <a:picLocks noChangeAspect="1" noChangeArrowheads="1"/>
          </p:cNvPicPr>
          <p:nvPr/>
        </p:nvPicPr>
        <p:blipFill>
          <a:blip r:embed="rId2"/>
          <a:srcRect/>
          <a:stretch>
            <a:fillRect/>
          </a:stretch>
        </p:blipFill>
        <p:spPr bwMode="auto">
          <a:xfrm>
            <a:off x="3383427" y="835437"/>
            <a:ext cx="1117309" cy="838200"/>
          </a:xfrm>
          <a:prstGeom prst="rect">
            <a:avLst/>
          </a:prstGeom>
          <a:noFill/>
          <a:effectLst>
            <a:reflection blurRad="6350" stA="52000" endA="300" endPos="35000" dir="5400000" sy="-100000" algn="bl" rotWithShape="0"/>
          </a:effectLst>
        </p:spPr>
      </p:pic>
      <p:grpSp>
        <p:nvGrpSpPr>
          <p:cNvPr id="6" name="Group 9"/>
          <p:cNvGrpSpPr/>
          <p:nvPr/>
        </p:nvGrpSpPr>
        <p:grpSpPr>
          <a:xfrm>
            <a:off x="2461704" y="894386"/>
            <a:ext cx="914162" cy="696655"/>
            <a:chOff x="1905000" y="1371600"/>
            <a:chExt cx="685800" cy="696654"/>
          </a:xfrm>
          <a:effectLst>
            <a:reflection blurRad="6350" stA="52000" endA="300" endPos="35000" dir="5400000" sy="-100000" algn="bl" rotWithShape="0"/>
          </a:effectLst>
        </p:grpSpPr>
        <p:pic>
          <p:nvPicPr>
            <p:cNvPr id="4" name="Picture 5" descr="C:\Users\davidra\Documents\ClipArtforPowerpoint\DVD_ART36\Artwork_Imagery\Icons - Illustrations\_ WINDOWS VISTA ICONS\Software box retail DVD package.png"/>
            <p:cNvPicPr>
              <a:picLocks noChangeAspect="1" noChangeArrowheads="1"/>
            </p:cNvPicPr>
            <p:nvPr/>
          </p:nvPicPr>
          <p:blipFill>
            <a:blip r:embed="rId3" cstate="print"/>
            <a:srcRect/>
            <a:stretch>
              <a:fillRect/>
            </a:stretch>
          </p:blipFill>
          <p:spPr bwMode="auto">
            <a:xfrm>
              <a:off x="1905000" y="1371600"/>
              <a:ext cx="685800" cy="685800"/>
            </a:xfrm>
            <a:prstGeom prst="rect">
              <a:avLst/>
            </a:prstGeom>
            <a:noFill/>
          </p:spPr>
        </p:pic>
        <p:pic>
          <p:nvPicPr>
            <p:cNvPr id="2050" name="Picture 2" descr="C:\Users\davidra\Documents\ClipArtforPowerpoint\DVD_ART36\Artwork_Imagery\Icons - Illustrations\_ WINDOWS VISTA ICONS\Right Green Arrow.png"/>
            <p:cNvPicPr>
              <a:picLocks noChangeAspect="1" noChangeArrowheads="1"/>
            </p:cNvPicPr>
            <p:nvPr/>
          </p:nvPicPr>
          <p:blipFill>
            <a:blip r:embed="rId4"/>
            <a:srcRect/>
            <a:stretch>
              <a:fillRect/>
            </a:stretch>
          </p:blipFill>
          <p:spPr bwMode="auto">
            <a:xfrm>
              <a:off x="2133600" y="1752600"/>
              <a:ext cx="361950" cy="315654"/>
            </a:xfrm>
            <a:prstGeom prst="rect">
              <a:avLst/>
            </a:prstGeom>
            <a:noFill/>
          </p:spPr>
        </p:pic>
      </p:grpSp>
      <p:grpSp>
        <p:nvGrpSpPr>
          <p:cNvPr id="7" name="Group 36"/>
          <p:cNvGrpSpPr/>
          <p:nvPr/>
        </p:nvGrpSpPr>
        <p:grpSpPr>
          <a:xfrm>
            <a:off x="1427846" y="741986"/>
            <a:ext cx="812588" cy="770020"/>
            <a:chOff x="838200" y="1295400"/>
            <a:chExt cx="609600" cy="770020"/>
          </a:xfrm>
          <a:effectLst>
            <a:reflection blurRad="6350" stA="52000" endA="300" endPos="35000" dir="5400000" sy="-100000" algn="bl" rotWithShape="0"/>
          </a:effectLst>
        </p:grpSpPr>
        <p:pic>
          <p:nvPicPr>
            <p:cNvPr id="2052" name="Picture 4" descr="C:\Users\davidra\Documents\ClipArtforPowerpoint\DVD_ART36\Artwork_Imagery\Icons - Illustrations\Documents Folders Pages\xml doc illustration icon.png"/>
            <p:cNvPicPr>
              <a:picLocks noChangeAspect="1" noChangeArrowheads="1"/>
            </p:cNvPicPr>
            <p:nvPr/>
          </p:nvPicPr>
          <p:blipFill>
            <a:blip r:embed="rId5"/>
            <a:srcRect/>
            <a:stretch>
              <a:fillRect/>
            </a:stretch>
          </p:blipFill>
          <p:spPr bwMode="auto">
            <a:xfrm>
              <a:off x="914400" y="1447800"/>
              <a:ext cx="533400" cy="617620"/>
            </a:xfrm>
            <a:prstGeom prst="rect">
              <a:avLst/>
            </a:prstGeom>
            <a:noFill/>
          </p:spPr>
        </p:pic>
        <p:pic>
          <p:nvPicPr>
            <p:cNvPr id="2053" name="Picture 5" descr="C:\Users\davidra\Documents\ClipArtforPowerpoint\DVD_ART36\Artwork_Imagery\Icons - Illustrations\_ WINDOWS VISTA ICONS\New star starburst.png"/>
            <p:cNvPicPr>
              <a:picLocks noChangeAspect="1" noChangeArrowheads="1"/>
            </p:cNvPicPr>
            <p:nvPr/>
          </p:nvPicPr>
          <p:blipFill>
            <a:blip r:embed="rId6"/>
            <a:srcRect/>
            <a:stretch>
              <a:fillRect/>
            </a:stretch>
          </p:blipFill>
          <p:spPr bwMode="auto">
            <a:xfrm>
              <a:off x="838200" y="1295400"/>
              <a:ext cx="381000" cy="381000"/>
            </a:xfrm>
            <a:prstGeom prst="rect">
              <a:avLst/>
            </a:prstGeom>
            <a:noFill/>
          </p:spPr>
        </p:pic>
      </p:grpSp>
      <p:sp>
        <p:nvSpPr>
          <p:cNvPr id="12" name="TextBox 11"/>
          <p:cNvSpPr txBox="1"/>
          <p:nvPr/>
        </p:nvSpPr>
        <p:spPr>
          <a:xfrm>
            <a:off x="1123125" y="1714659"/>
            <a:ext cx="4672383" cy="246221"/>
          </a:xfrm>
          <a:prstGeom prst="rect">
            <a:avLst/>
          </a:prstGeom>
          <a:noFill/>
        </p:spPr>
        <p:txBody>
          <a:bodyPr wrap="square" lIns="0" tIns="0" rIns="0" bIns="0" rtlCol="0">
            <a:spAutoFit/>
          </a:bodyPr>
          <a:lstStyle/>
          <a:p>
            <a:r>
              <a:rPr lang="en-US" sz="1600" dirty="0" smtClean="0">
                <a:gradFill>
                  <a:gsLst>
                    <a:gs pos="0">
                      <a:srgbClr val="FFFFFF"/>
                    </a:gs>
                    <a:gs pos="86000">
                      <a:srgbClr val="FFFFFF"/>
                    </a:gs>
                  </a:gsLst>
                  <a:lin ang="5400000" scaled="0"/>
                </a:gradFill>
              </a:rPr>
              <a:t>New Policy    App Install     Schedule</a:t>
            </a:r>
          </a:p>
        </p:txBody>
      </p:sp>
      <p:sp>
        <p:nvSpPr>
          <p:cNvPr id="13" name="Down Arrow 12"/>
          <p:cNvSpPr/>
          <p:nvPr/>
        </p:nvSpPr>
        <p:spPr bwMode="auto">
          <a:xfrm>
            <a:off x="1828324" y="1982500"/>
            <a:ext cx="2133044" cy="381000"/>
          </a:xfrm>
          <a:prstGeom prst="downArrow">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4" name="Rectangle 13"/>
          <p:cNvSpPr/>
          <p:nvPr/>
        </p:nvSpPr>
        <p:spPr bwMode="auto">
          <a:xfrm>
            <a:off x="1218882" y="4708822"/>
            <a:ext cx="3656648" cy="537719"/>
          </a:xfrm>
          <a:prstGeom prst="rect">
            <a:avLst/>
          </a:prstGeom>
          <a:gradFill>
            <a:lin ang="16500000" scaled="0"/>
          </a:gradFill>
          <a:ln>
            <a:headEnd type="none" w="med" len="med"/>
            <a:tailEnd type="none" w="med" len="med"/>
          </a:ln>
          <a:effectLst>
            <a:outerShdw blurRad="50800" dist="38100" dir="5400000" rotWithShape="0">
              <a:srgbClr val="000000">
                <a:alpha val="43137"/>
              </a:srgbClr>
            </a:outerShdw>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Dependencies installed?</a:t>
            </a:r>
          </a:p>
        </p:txBody>
      </p:sp>
      <p:sp>
        <p:nvSpPr>
          <p:cNvPr id="15" name="Down Arrow 14"/>
          <p:cNvSpPr/>
          <p:nvPr/>
        </p:nvSpPr>
        <p:spPr bwMode="auto">
          <a:xfrm>
            <a:off x="2183831" y="5303799"/>
            <a:ext cx="1422030" cy="381000"/>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Yes</a:t>
            </a:r>
          </a:p>
        </p:txBody>
      </p:sp>
      <p:sp>
        <p:nvSpPr>
          <p:cNvPr id="16" name="Rectangle 15"/>
          <p:cNvSpPr/>
          <p:nvPr/>
        </p:nvSpPr>
        <p:spPr bwMode="auto">
          <a:xfrm>
            <a:off x="6399133" y="4691570"/>
            <a:ext cx="2844059" cy="537719"/>
          </a:xfrm>
          <a:prstGeom prst="rect">
            <a:avLst/>
          </a:prstGeom>
          <a:gradFill>
            <a:lin ang="16500000" scaled="0"/>
          </a:gradFill>
          <a:ln>
            <a:headEnd type="none" w="med" len="med"/>
            <a:tailEnd type="none" w="med" len="med"/>
          </a:ln>
          <a:effectLst>
            <a:outerShdw blurRad="50800" dist="38100" dir="5400000" rotWithShape="0">
              <a:srgbClr val="000000">
                <a:alpha val="43137"/>
              </a:srgbClr>
            </a:outerShdw>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Install dependencies</a:t>
            </a:r>
          </a:p>
        </p:txBody>
      </p:sp>
      <p:sp>
        <p:nvSpPr>
          <p:cNvPr id="21" name="Right Arrow 20"/>
          <p:cNvSpPr/>
          <p:nvPr/>
        </p:nvSpPr>
        <p:spPr bwMode="auto">
          <a:xfrm>
            <a:off x="4985729" y="4655631"/>
            <a:ext cx="1218883" cy="609600"/>
          </a:xfrm>
          <a:prstGeom prst="rightArrow">
            <a:avLst/>
          </a:prstGeom>
          <a:solidFill>
            <a:srgbClr val="FF0000"/>
          </a:solidFill>
          <a:ln>
            <a:headEnd type="none" w="med" len="med"/>
            <a:tailEnd type="none" w="med" len="med"/>
          </a:ln>
          <a:effectLst>
            <a:outerShdw blurRad="50800" dist="38100" dir="5400000" rotWithShape="0">
              <a:srgbClr val="000000">
                <a:alpha val="43137"/>
              </a:srgbClr>
            </a:outerShdw>
          </a:effectLst>
        </p:spPr>
        <p:style>
          <a:lnRef idx="1">
            <a:schemeClr val="accent3"/>
          </a:lnRef>
          <a:fillRef idx="3">
            <a:schemeClr val="accent3"/>
          </a:fillRef>
          <a:effectRef idx="2">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No</a:t>
            </a:r>
          </a:p>
        </p:txBody>
      </p:sp>
      <p:pic>
        <p:nvPicPr>
          <p:cNvPr id="23" name="Picture 6" descr="C:\Users\davidra\Documents\ClipArtforPowerpoint\DVD_ART36\Artwork_Imagery\Icons - Illustrations\_ REAL VISTA STYLE\red x close button.png"/>
          <p:cNvPicPr>
            <a:picLocks noChangeAspect="1" noChangeArrowheads="1"/>
          </p:cNvPicPr>
          <p:nvPr/>
        </p:nvPicPr>
        <p:blipFill>
          <a:blip r:embed="rId7"/>
          <a:stretch>
            <a:fillRect/>
          </a:stretch>
        </p:blipFill>
        <p:spPr bwMode="auto">
          <a:xfrm>
            <a:off x="6161484" y="2275810"/>
            <a:ext cx="872701" cy="872701"/>
          </a:xfrm>
          <a:prstGeom prst="rect">
            <a:avLst/>
          </a:prstGeom>
          <a:noFill/>
        </p:spPr>
      </p:pic>
      <p:sp>
        <p:nvSpPr>
          <p:cNvPr id="24" name="Right Arrow 23"/>
          <p:cNvSpPr/>
          <p:nvPr/>
        </p:nvSpPr>
        <p:spPr bwMode="auto">
          <a:xfrm>
            <a:off x="4977103" y="2412388"/>
            <a:ext cx="1218883" cy="609600"/>
          </a:xfrm>
          <a:prstGeom prst="rightArrow">
            <a:avLst/>
          </a:prstGeom>
          <a:solidFill>
            <a:srgbClr val="FF0000"/>
          </a:solidFill>
          <a:ln>
            <a:headEnd type="none" w="med" len="med"/>
            <a:tailEnd type="none" w="med" len="med"/>
          </a:ln>
          <a:effectLst>
            <a:outerShdw blurRad="50800" dist="38100" dir="5400000" rotWithShape="0">
              <a:srgbClr val="000000">
                <a:alpha val="43137"/>
              </a:srgbClr>
            </a:outerShdw>
          </a:effectLst>
        </p:spPr>
        <p:style>
          <a:lnRef idx="1">
            <a:schemeClr val="accent3"/>
          </a:lnRef>
          <a:fillRef idx="3">
            <a:schemeClr val="accent3"/>
          </a:fillRef>
          <a:effectRef idx="2">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No</a:t>
            </a:r>
          </a:p>
        </p:txBody>
      </p:sp>
      <p:sp>
        <p:nvSpPr>
          <p:cNvPr id="25" name="Down Arrow 24"/>
          <p:cNvSpPr/>
          <p:nvPr/>
        </p:nvSpPr>
        <p:spPr bwMode="auto">
          <a:xfrm>
            <a:off x="2082257" y="3121615"/>
            <a:ext cx="1625177" cy="381000"/>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Yes</a:t>
            </a:r>
          </a:p>
        </p:txBody>
      </p:sp>
      <p:sp>
        <p:nvSpPr>
          <p:cNvPr id="33" name="Rounded Rectangle 32"/>
          <p:cNvSpPr/>
          <p:nvPr/>
        </p:nvSpPr>
        <p:spPr bwMode="auto">
          <a:xfrm>
            <a:off x="1218882" y="5768191"/>
            <a:ext cx="3656648" cy="685800"/>
          </a:xfrm>
          <a:prstGeom prst="roundRect">
            <a:avLst/>
          </a:prstGeom>
          <a:ln>
            <a:headEnd type="none" w="med" len="med"/>
            <a:tailEnd type="none" w="med" len="med"/>
          </a:ln>
          <a:effectLst>
            <a:outerShdw blurRad="50800" dist="38100" dir="5400000" rotWithShape="0">
              <a:srgbClr val="000000">
                <a:alpha val="43137"/>
              </a:srgbClr>
            </a:outerShdw>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Install Application</a:t>
            </a:r>
          </a:p>
        </p:txBody>
      </p:sp>
      <p:pic>
        <p:nvPicPr>
          <p:cNvPr id="36" name="DarkVersionofLaptop" descr="C:\Users\davidra\Documents\ClipArtforPowerpoint\Artwork_Imagery\Icons - Illustrations\Hardware - Istock\laptops notebook istock.png"/>
          <p:cNvPicPr>
            <a:picLocks noChangeAspect="1" noChangeArrowheads="1"/>
          </p:cNvPicPr>
          <p:nvPr/>
        </p:nvPicPr>
        <p:blipFill>
          <a:blip r:embed="rId8">
            <a:grayscl/>
          </a:blip>
          <a:srcRect/>
          <a:stretch>
            <a:fillRect/>
          </a:stretch>
        </p:blipFill>
        <p:spPr bwMode="auto">
          <a:xfrm>
            <a:off x="711018" y="5920591"/>
            <a:ext cx="940892" cy="558800"/>
          </a:xfrm>
          <a:prstGeom prst="rect">
            <a:avLst/>
          </a:prstGeom>
          <a:noFill/>
        </p:spPr>
      </p:pic>
      <p:sp>
        <p:nvSpPr>
          <p:cNvPr id="32" name="Rectangle 31"/>
          <p:cNvSpPr/>
          <p:nvPr/>
        </p:nvSpPr>
        <p:spPr bwMode="auto">
          <a:xfrm>
            <a:off x="1210256" y="3604382"/>
            <a:ext cx="3656648" cy="599543"/>
          </a:xfrm>
          <a:prstGeom prst="rect">
            <a:avLst/>
          </a:prstGeom>
          <a:gradFill>
            <a:lin ang="16500000" scaled="0"/>
          </a:gradFill>
          <a:ln>
            <a:headEnd type="none" w="med" len="med"/>
            <a:tailEnd type="none" w="med" len="med"/>
          </a:ln>
          <a:effectLst>
            <a:outerShdw blurRad="50800" dist="38100" dir="5400000" rotWithShape="0">
              <a:srgbClr val="000000">
                <a:alpha val="43137"/>
              </a:srgbClr>
            </a:outerShdw>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Is </a:t>
            </a:r>
            <a:r>
              <a:rPr lang="en-US" dirty="0">
                <a:gradFill>
                  <a:gsLst>
                    <a:gs pos="0">
                      <a:srgbClr val="FFFFFF"/>
                    </a:gs>
                    <a:gs pos="100000">
                      <a:srgbClr val="FFFFFF"/>
                    </a:gs>
                  </a:gsLst>
                  <a:lin ang="5400000" scaled="0"/>
                </a:gradFill>
              </a:rPr>
              <a:t>i</a:t>
            </a:r>
            <a:r>
              <a:rPr lang="en-US" dirty="0" smtClean="0">
                <a:gradFill>
                  <a:gsLst>
                    <a:gs pos="0">
                      <a:srgbClr val="FFFFFF"/>
                    </a:gs>
                    <a:gs pos="100000">
                      <a:srgbClr val="FFFFFF"/>
                    </a:gs>
                  </a:gsLst>
                  <a:lin ang="5400000" scaled="0"/>
                </a:gradFill>
              </a:rPr>
              <a:t>nstalled?</a:t>
            </a:r>
          </a:p>
        </p:txBody>
      </p:sp>
      <p:sp>
        <p:nvSpPr>
          <p:cNvPr id="37" name="Down Arrow 36"/>
          <p:cNvSpPr/>
          <p:nvPr/>
        </p:nvSpPr>
        <p:spPr bwMode="auto">
          <a:xfrm>
            <a:off x="2073630" y="4290137"/>
            <a:ext cx="1625177" cy="381000"/>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No</a:t>
            </a:r>
          </a:p>
        </p:txBody>
      </p:sp>
      <p:sp>
        <p:nvSpPr>
          <p:cNvPr id="38" name="Right Arrow 37"/>
          <p:cNvSpPr/>
          <p:nvPr/>
        </p:nvSpPr>
        <p:spPr bwMode="auto">
          <a:xfrm>
            <a:off x="4991488" y="3599352"/>
            <a:ext cx="1218883" cy="609600"/>
          </a:xfrm>
          <a:prstGeom prst="rightArrow">
            <a:avLst/>
          </a:prstGeom>
          <a:solidFill>
            <a:srgbClr val="FF0000"/>
          </a:solidFill>
          <a:ln>
            <a:headEnd type="none" w="med" len="med"/>
            <a:tailEnd type="none" w="med" len="med"/>
          </a:ln>
          <a:effectLst>
            <a:outerShdw blurRad="50800" dist="38100" dir="5400000" rotWithShape="0">
              <a:srgbClr val="000000">
                <a:alpha val="43137"/>
              </a:srgbClr>
            </a:outerShdw>
          </a:effectLst>
        </p:spPr>
        <p:style>
          <a:lnRef idx="1">
            <a:schemeClr val="accent3"/>
          </a:lnRef>
          <a:fillRef idx="3">
            <a:schemeClr val="accent3"/>
          </a:fillRef>
          <a:effectRef idx="2">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Yes</a:t>
            </a:r>
          </a:p>
        </p:txBody>
      </p:sp>
      <p:pic>
        <p:nvPicPr>
          <p:cNvPr id="39" name="Picture 6" descr="C:\Users\davidra\Documents\ClipArtforPowerpoint\DVD_ART36\Artwork_Imagery\Icons - Illustrations\_ REAL VISTA STYLE\red x close button.png"/>
          <p:cNvPicPr>
            <a:picLocks noChangeAspect="1" noChangeArrowheads="1"/>
          </p:cNvPicPr>
          <p:nvPr/>
        </p:nvPicPr>
        <p:blipFill>
          <a:blip r:embed="rId7"/>
          <a:stretch>
            <a:fillRect/>
          </a:stretch>
        </p:blipFill>
        <p:spPr bwMode="auto">
          <a:xfrm>
            <a:off x="6161634" y="3502367"/>
            <a:ext cx="885859" cy="885859"/>
          </a:xfrm>
          <a:prstGeom prst="rect">
            <a:avLst/>
          </a:prstGeom>
          <a:noFill/>
        </p:spPr>
      </p:pic>
      <p:pic>
        <p:nvPicPr>
          <p:cNvPr id="35" name="LightVersionofLaptop" descr="C:\Users\davidra\Documents\ClipArtforPowerpoint\Artwork_Imagery\Icons - Illustrations\Hardware - Istock\laptops notebook istock.png"/>
          <p:cNvPicPr>
            <a:picLocks noChangeAspect="1" noChangeArrowheads="1"/>
          </p:cNvPicPr>
          <p:nvPr/>
        </p:nvPicPr>
        <p:blipFill>
          <a:blip r:embed="rId8"/>
          <a:srcRect/>
          <a:stretch>
            <a:fillRect/>
          </a:stretch>
        </p:blipFill>
        <p:spPr bwMode="auto">
          <a:xfrm>
            <a:off x="711018" y="5920591"/>
            <a:ext cx="940892" cy="558800"/>
          </a:xfrm>
          <a:prstGeom prst="rect">
            <a:avLst/>
          </a:prstGeom>
          <a:noFill/>
        </p:spPr>
      </p:pic>
      <p:sp>
        <p:nvSpPr>
          <p:cNvPr id="8" name="Bent Arrow 7"/>
          <p:cNvSpPr/>
          <p:nvPr/>
        </p:nvSpPr>
        <p:spPr bwMode="auto">
          <a:xfrm rot="10800000">
            <a:off x="4991486" y="5303798"/>
            <a:ext cx="2958712" cy="1073381"/>
          </a:xfrm>
          <a:prstGeom prst="bentArrow">
            <a:avLst/>
          </a:prstGeom>
          <a:gradFill>
            <a:gsLst>
              <a:gs pos="77000">
                <a:schemeClr val="accent2">
                  <a:shade val="58000"/>
                  <a:satMod val="150000"/>
                </a:schemeClr>
              </a:gs>
              <a:gs pos="22000">
                <a:schemeClr val="accent2">
                  <a:lumMod val="40000"/>
                  <a:lumOff val="60000"/>
                </a:schemeClr>
              </a:gs>
              <a:gs pos="0">
                <a:schemeClr val="accent2">
                  <a:tint val="80000"/>
                  <a:satMod val="155000"/>
                </a:schemeClr>
              </a:gs>
            </a:gsLst>
            <a:lin ang="16200000" scaled="0"/>
          </a:gradFill>
          <a:ln w="28575">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dirty="0" smtClean="0">
              <a:solidFill>
                <a:schemeClr val="bg1">
                  <a:alpha val="99000"/>
                </a:schemeClr>
              </a:solidFill>
            </a:endParaRPr>
          </a:p>
        </p:txBody>
      </p:sp>
      <p:sp>
        <p:nvSpPr>
          <p:cNvPr id="9" name="TextBox 8"/>
          <p:cNvSpPr txBox="1"/>
          <p:nvPr/>
        </p:nvSpPr>
        <p:spPr>
          <a:xfrm>
            <a:off x="5168900" y="5972591"/>
            <a:ext cx="2552892" cy="553998"/>
          </a:xfrm>
          <a:prstGeom prst="rect">
            <a:avLst/>
          </a:prstGeom>
        </p:spPr>
        <p:txBody>
          <a:bodyPr vert="horz" wrap="square" lIns="0" tIns="0" rIns="0" bIns="0" rtlCol="0">
            <a:spAutoFit/>
          </a:bodyPr>
          <a:lstStyle/>
          <a:p>
            <a:pPr marL="460355" indent="-460355" defTabSz="914325">
              <a:lnSpc>
                <a:spcPct val="90000"/>
              </a:lnSpc>
              <a:spcBef>
                <a:spcPct val="20000"/>
              </a:spcBef>
              <a:buSzPct val="100000"/>
            </a:pPr>
            <a:r>
              <a:rPr lang="en-US" sz="2000" dirty="0" smtClean="0">
                <a:gradFill>
                  <a:gsLst>
                    <a:gs pos="0">
                      <a:schemeClr val="tx1"/>
                    </a:gs>
                    <a:gs pos="100000">
                      <a:schemeClr val="tx1"/>
                    </a:gs>
                  </a:gsLst>
                  <a:lin ang="5400000" scaled="0"/>
                </a:gradFill>
                <a:latin typeface="+mj-lt"/>
              </a:rPr>
              <a:t>Dependencies installed</a:t>
            </a:r>
          </a:p>
        </p:txBody>
      </p:sp>
    </p:spTree>
    <p:extLst>
      <p:ext uri="{BB962C8B-B14F-4D97-AF65-F5344CB8AC3E}">
        <p14:creationId xmlns="" xmlns:p14="http://schemas.microsoft.com/office/powerpoint/2010/main" val="637323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par>
                                <p:cTn id="74" presetID="10" presetClass="entr" presetSubtype="0"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nodeType="withEffect">
                                  <p:stCondLst>
                                    <p:cond delay="100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3" grpId="0" animBg="1"/>
      <p:bldP spid="14" grpId="0" animBg="1"/>
      <p:bldP spid="15" grpId="0" animBg="1"/>
      <p:bldP spid="16" grpId="0" animBg="1"/>
      <p:bldP spid="21" grpId="0" animBg="1"/>
      <p:bldP spid="24" grpId="0" animBg="1"/>
      <p:bldP spid="25" grpId="0" animBg="1"/>
      <p:bldP spid="33" grpId="0" animBg="1"/>
      <p:bldP spid="32" grpId="0" animBg="1"/>
      <p:bldP spid="37" grpId="0" animBg="1"/>
      <p:bldP spid="38" grpId="0" animBg="1"/>
      <p:bldP spid="8"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User Device Affinity?</a:t>
            </a:r>
            <a:endParaRPr lang="en-US" dirty="0"/>
          </a:p>
        </p:txBody>
      </p:sp>
      <p:sp>
        <p:nvSpPr>
          <p:cNvPr id="3" name="Content Placeholder 2"/>
          <p:cNvSpPr>
            <a:spLocks noGrp="1"/>
          </p:cNvSpPr>
          <p:nvPr>
            <p:ph idx="1"/>
          </p:nvPr>
        </p:nvSpPr>
        <p:spPr>
          <a:xfrm>
            <a:off x="519113" y="1447800"/>
            <a:ext cx="11149013" cy="5072158"/>
          </a:xfrm>
        </p:spPr>
        <p:txBody>
          <a:bodyPr/>
          <a:lstStyle/>
          <a:p>
            <a:r>
              <a:rPr lang="en-US" dirty="0" smtClean="0"/>
              <a:t>Is the key to helping our customers move to </a:t>
            </a:r>
            <a:br>
              <a:rPr lang="en-US" dirty="0" smtClean="0"/>
            </a:br>
            <a:r>
              <a:rPr lang="en-US" dirty="0" smtClean="0"/>
              <a:t>User Centric software distribution</a:t>
            </a:r>
          </a:p>
          <a:p>
            <a:pPr lvl="1"/>
            <a:r>
              <a:rPr lang="en-US" sz="2700" dirty="0" smtClean="0"/>
              <a:t>Provides the ability to define a relationship between a user and a device </a:t>
            </a:r>
          </a:p>
          <a:p>
            <a:pPr lvl="1"/>
            <a:r>
              <a:rPr lang="en-US" sz="2700" dirty="0" smtClean="0"/>
              <a:t>Allows the admin to think “user first”, while also ensuring the application </a:t>
            </a:r>
            <a:br>
              <a:rPr lang="en-US" sz="2700" dirty="0" smtClean="0"/>
            </a:br>
            <a:r>
              <a:rPr lang="en-US" sz="2700" dirty="0" smtClean="0"/>
              <a:t>is not installed everywhere the user logs on</a:t>
            </a:r>
          </a:p>
          <a:p>
            <a:r>
              <a:rPr lang="en-US" dirty="0" smtClean="0"/>
              <a:t>Configuration Manager </a:t>
            </a:r>
            <a:r>
              <a:rPr lang="en-US" dirty="0" err="1" smtClean="0"/>
              <a:t>v.Next</a:t>
            </a:r>
            <a:r>
              <a:rPr lang="en-US" dirty="0" smtClean="0"/>
              <a:t> supports:</a:t>
            </a:r>
          </a:p>
          <a:p>
            <a:pPr lvl="1"/>
            <a:r>
              <a:rPr lang="en-US" sz="2700" dirty="0" smtClean="0"/>
              <a:t>Single primary user to single primary device</a:t>
            </a:r>
          </a:p>
          <a:p>
            <a:pPr lvl="1"/>
            <a:r>
              <a:rPr lang="en-US" sz="2700" dirty="0" smtClean="0"/>
              <a:t>Multiple primary devices per user</a:t>
            </a:r>
          </a:p>
          <a:p>
            <a:pPr lvl="1"/>
            <a:r>
              <a:rPr lang="en-US" sz="2700" dirty="0" smtClean="0"/>
              <a:t>Multiple primary users per device</a:t>
            </a:r>
          </a:p>
          <a:p>
            <a:r>
              <a:rPr lang="en-US" dirty="0" smtClean="0"/>
              <a:t>The system allows both the administrator and user to </a:t>
            </a:r>
            <a:br>
              <a:rPr lang="en-US" dirty="0" smtClean="0"/>
            </a:br>
            <a:r>
              <a:rPr lang="en-US" dirty="0" smtClean="0"/>
              <a:t>define this relationship</a:t>
            </a:r>
          </a:p>
        </p:txBody>
      </p:sp>
    </p:spTree>
    <p:extLst>
      <p:ext uri="{BB962C8B-B14F-4D97-AF65-F5344CB8AC3E}">
        <p14:creationId xmlns="" xmlns:p14="http://schemas.microsoft.com/office/powerpoint/2010/main" val="331087521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Benefits of User Device Affinity</a:t>
            </a:r>
            <a:endParaRPr lang="en-US" dirty="0"/>
          </a:p>
        </p:txBody>
      </p:sp>
      <p:sp>
        <p:nvSpPr>
          <p:cNvPr id="6" name="Text Placeholder 5"/>
          <p:cNvSpPr>
            <a:spLocks noGrp="1"/>
          </p:cNvSpPr>
          <p:nvPr>
            <p:ph idx="1"/>
          </p:nvPr>
        </p:nvSpPr>
        <p:spPr>
          <a:xfrm>
            <a:off x="518265" y="1168960"/>
            <a:ext cx="11173090" cy="4932119"/>
          </a:xfrm>
        </p:spPr>
        <p:txBody>
          <a:bodyPr/>
          <a:lstStyle/>
          <a:p>
            <a:r>
              <a:rPr lang="en-US" dirty="0" smtClean="0"/>
              <a:t>Allows the deployment of software based on the </a:t>
            </a:r>
            <a:br>
              <a:rPr lang="en-US" dirty="0" smtClean="0"/>
            </a:br>
            <a:r>
              <a:rPr lang="en-US" dirty="0" smtClean="0"/>
              <a:t>nature of the relationship between the user and device</a:t>
            </a:r>
          </a:p>
          <a:p>
            <a:pPr lvl="1"/>
            <a:r>
              <a:rPr lang="en-US" sz="2700" dirty="0" smtClean="0"/>
              <a:t>For example:</a:t>
            </a:r>
          </a:p>
          <a:p>
            <a:pPr lvl="2"/>
            <a:r>
              <a:rPr lang="en-US" dirty="0" smtClean="0"/>
              <a:t>Install the MSI or App-V version of Microsoft Office when the device is a primary device of the user targeted; install the Terminal Server version if the device is not a primary device</a:t>
            </a:r>
          </a:p>
          <a:p>
            <a:pPr lvl="2"/>
            <a:r>
              <a:rPr lang="en-US" dirty="0" smtClean="0"/>
              <a:t>Only install the App-V version of Microsoft Visio if the device is a primary device of the targeted user, otherwise don’t install</a:t>
            </a:r>
          </a:p>
          <a:p>
            <a:pPr lvl="2"/>
            <a:r>
              <a:rPr lang="en-US" dirty="0" smtClean="0"/>
              <a:t>Eliminates the problem of users leaving software everywhere they log in</a:t>
            </a:r>
          </a:p>
          <a:p>
            <a:r>
              <a:rPr lang="en-US" dirty="0" smtClean="0"/>
              <a:t>Enables Pre-Deployment of Software</a:t>
            </a:r>
          </a:p>
          <a:p>
            <a:pPr lvl="1"/>
            <a:r>
              <a:rPr lang="en-US" sz="2700" dirty="0" smtClean="0"/>
              <a:t>Allows software to be pre-deployed on a user’s primary devices whether </a:t>
            </a:r>
            <a:r>
              <a:rPr lang="en-US" sz="2700" dirty="0" smtClean="0"/>
              <a:t>or </a:t>
            </a:r>
            <a:r>
              <a:rPr lang="en-US" sz="2700" dirty="0" smtClean="0"/>
              <a:t>not the user is logged in</a:t>
            </a:r>
            <a:endParaRPr lang="en-US" sz="2700" dirty="0"/>
          </a:p>
        </p:txBody>
      </p:sp>
    </p:spTree>
    <p:extLst>
      <p:ext uri="{BB962C8B-B14F-4D97-AF65-F5344CB8AC3E}">
        <p14:creationId xmlns="" xmlns:p14="http://schemas.microsoft.com/office/powerpoint/2010/main" val="90673440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User Device Affinity be set?</a:t>
            </a:r>
            <a:endParaRPr lang="en-US" dirty="0"/>
          </a:p>
        </p:txBody>
      </p:sp>
      <p:sp>
        <p:nvSpPr>
          <p:cNvPr id="3" name="Content Placeholder 2"/>
          <p:cNvSpPr>
            <a:spLocks noGrp="1"/>
          </p:cNvSpPr>
          <p:nvPr>
            <p:ph idx="1"/>
          </p:nvPr>
        </p:nvSpPr>
        <p:spPr>
          <a:xfrm>
            <a:off x="519113" y="1447800"/>
            <a:ext cx="11149013" cy="5489195"/>
          </a:xfrm>
        </p:spPr>
        <p:txBody>
          <a:bodyPr/>
          <a:lstStyle/>
          <a:p>
            <a:r>
              <a:rPr lang="en-US" dirty="0" smtClean="0"/>
              <a:t>User device affinity relationships are defined:</a:t>
            </a:r>
          </a:p>
          <a:p>
            <a:pPr lvl="1"/>
            <a:r>
              <a:rPr lang="en-US" sz="2700" dirty="0" smtClean="0"/>
              <a:t>Based on a usage threshold on client</a:t>
            </a:r>
          </a:p>
          <a:p>
            <a:pPr lvl="1"/>
            <a:r>
              <a:rPr lang="en-US" sz="2700" dirty="0" smtClean="0"/>
              <a:t>Using import file from external source</a:t>
            </a:r>
          </a:p>
          <a:p>
            <a:pPr lvl="1"/>
            <a:r>
              <a:rPr lang="en-US" sz="2700" dirty="0" smtClean="0"/>
              <a:t>As part of Operating System Deployment </a:t>
            </a:r>
          </a:p>
          <a:p>
            <a:pPr lvl="1"/>
            <a:r>
              <a:rPr lang="en-US" sz="2700" dirty="0" smtClean="0"/>
              <a:t>During Mobile Device enrollment</a:t>
            </a:r>
          </a:p>
          <a:p>
            <a:pPr lvl="1"/>
            <a:r>
              <a:rPr lang="en-US" sz="2700" dirty="0" smtClean="0"/>
              <a:t>By end-user through Software Catalog</a:t>
            </a:r>
          </a:p>
          <a:p>
            <a:pPr lvl="1"/>
            <a:r>
              <a:rPr lang="en-US" sz="2700" dirty="0" smtClean="0"/>
              <a:t>Manually by administrator</a:t>
            </a:r>
          </a:p>
          <a:p>
            <a:r>
              <a:rPr lang="en-US" dirty="0" smtClean="0"/>
              <a:t>Client Agent Settings</a:t>
            </a:r>
          </a:p>
          <a:p>
            <a:pPr lvl="1"/>
            <a:r>
              <a:rPr lang="en-US" sz="2700" dirty="0" smtClean="0"/>
              <a:t>Define user </a:t>
            </a:r>
            <a:r>
              <a:rPr lang="en-US" sz="2700" dirty="0"/>
              <a:t>device affinity </a:t>
            </a:r>
            <a:r>
              <a:rPr lang="en-US" sz="2700" dirty="0" smtClean="0"/>
              <a:t>configuration at collection level</a:t>
            </a:r>
          </a:p>
          <a:p>
            <a:pPr lvl="1"/>
            <a:r>
              <a:rPr lang="en-US" sz="2700" dirty="0" smtClean="0"/>
              <a:t>Usage and User based user </a:t>
            </a:r>
            <a:r>
              <a:rPr lang="en-US" sz="2700" dirty="0"/>
              <a:t>device affinity </a:t>
            </a:r>
            <a:r>
              <a:rPr lang="en-US" sz="2700" dirty="0" smtClean="0"/>
              <a:t>can be enabled and </a:t>
            </a:r>
            <a:br>
              <a:rPr lang="en-US" sz="2700" dirty="0" smtClean="0"/>
            </a:br>
            <a:r>
              <a:rPr lang="en-US" sz="2700" dirty="0" smtClean="0"/>
              <a:t>configured using Client Agent Settings</a:t>
            </a:r>
          </a:p>
          <a:p>
            <a:pPr lvl="1"/>
            <a:endParaRPr lang="en-US" dirty="0" smtClean="0"/>
          </a:p>
        </p:txBody>
      </p:sp>
    </p:spTree>
    <p:extLst>
      <p:ext uri="{BB962C8B-B14F-4D97-AF65-F5344CB8AC3E}">
        <p14:creationId xmlns="" xmlns:p14="http://schemas.microsoft.com/office/powerpoint/2010/main" val="42495039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304722" y="1066800"/>
            <a:ext cx="8633751" cy="5486400"/>
          </a:xfrm>
          <a:prstGeom prst="rect">
            <a:avLst/>
          </a:prstGeom>
          <a:solidFill>
            <a:schemeClr val="accent5"/>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t" anchorCtr="0" compatLnSpc="1">
            <a:prstTxWarp prst="textNoShape">
              <a:avLst/>
            </a:prstTxWarp>
          </a:bodyPr>
          <a:lstStyle/>
          <a:p>
            <a:pPr algn="ctr" defTabSz="914061" fontAlgn="base">
              <a:spcBef>
                <a:spcPct val="0"/>
              </a:spcBef>
              <a:spcAft>
                <a:spcPct val="0"/>
              </a:spcAft>
            </a:pPr>
            <a:r>
              <a:rPr lang="en-US" sz="3200" dirty="0" smtClean="0">
                <a:gradFill>
                  <a:gsLst>
                    <a:gs pos="0">
                      <a:srgbClr val="FFFFFF"/>
                    </a:gs>
                    <a:gs pos="100000">
                      <a:srgbClr val="FFFFFF"/>
                    </a:gs>
                  </a:gsLst>
                  <a:lin ang="5400000" scaled="0"/>
                </a:gradFill>
              </a:rPr>
              <a:t>Application</a:t>
            </a:r>
            <a:endParaRPr lang="en-US" dirty="0" smtClean="0">
              <a:gradFill>
                <a:gsLst>
                  <a:gs pos="0">
                    <a:srgbClr val="FFFFFF"/>
                  </a:gs>
                  <a:gs pos="100000">
                    <a:srgbClr val="FFFFFF"/>
                  </a:gs>
                </a:gsLst>
                <a:lin ang="5400000" scaled="0"/>
              </a:gradFill>
            </a:endParaRPr>
          </a:p>
        </p:txBody>
      </p:sp>
      <p:sp>
        <p:nvSpPr>
          <p:cNvPr id="22" name="Rectangle 21"/>
          <p:cNvSpPr/>
          <p:nvPr/>
        </p:nvSpPr>
        <p:spPr bwMode="auto">
          <a:xfrm>
            <a:off x="711015" y="2400300"/>
            <a:ext cx="4062942" cy="45720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Properties</a:t>
            </a:r>
          </a:p>
        </p:txBody>
      </p:sp>
      <p:sp>
        <p:nvSpPr>
          <p:cNvPr id="16" name="Oval 15"/>
          <p:cNvSpPr/>
          <p:nvPr/>
        </p:nvSpPr>
        <p:spPr bwMode="auto">
          <a:xfrm>
            <a:off x="9649487" y="2514600"/>
            <a:ext cx="2133044" cy="1143000"/>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en-US" sz="1200" dirty="0" smtClean="0">
                <a:gradFill>
                  <a:gsLst>
                    <a:gs pos="0">
                      <a:srgbClr val="FFFFFF"/>
                    </a:gs>
                    <a:gs pos="100000">
                      <a:srgbClr val="FFFFFF"/>
                    </a:gs>
                  </a:gsLst>
                  <a:lin ang="5400000" scaled="0"/>
                </a:gradFill>
              </a:rPr>
              <a:t>Custom</a:t>
            </a:r>
            <a:br>
              <a:rPr lang="en-US" sz="1200" dirty="0" smtClean="0">
                <a:gradFill>
                  <a:gsLst>
                    <a:gs pos="0">
                      <a:srgbClr val="FFFFFF"/>
                    </a:gs>
                    <a:gs pos="100000">
                      <a:srgbClr val="FFFFFF"/>
                    </a:gs>
                  </a:gsLst>
                  <a:lin ang="5400000" scaled="0"/>
                </a:gradFill>
              </a:rPr>
            </a:br>
            <a:r>
              <a:rPr lang="en-US" sz="1200" dirty="0" smtClean="0">
                <a:gradFill>
                  <a:gsLst>
                    <a:gs pos="0">
                      <a:srgbClr val="FFFFFF"/>
                    </a:gs>
                    <a:gs pos="100000">
                      <a:srgbClr val="FFFFFF"/>
                    </a:gs>
                  </a:gsLst>
                  <a:lin ang="5400000" scaled="0"/>
                </a:gradFill>
              </a:rPr>
              <a:t>Conditions</a:t>
            </a:r>
          </a:p>
        </p:txBody>
      </p:sp>
      <p:sp>
        <p:nvSpPr>
          <p:cNvPr id="2" name="Title 1"/>
          <p:cNvSpPr>
            <a:spLocks noGrp="1"/>
          </p:cNvSpPr>
          <p:nvPr>
            <p:ph type="title"/>
          </p:nvPr>
        </p:nvSpPr>
        <p:spPr/>
        <p:txBody>
          <a:bodyPr/>
          <a:lstStyle/>
          <a:p>
            <a:r>
              <a:rPr lang="en-US" smtClean="0"/>
              <a:t>Application Model Diagram</a:t>
            </a:r>
            <a:endParaRPr lang="en-US" dirty="0"/>
          </a:p>
        </p:txBody>
      </p:sp>
      <p:sp>
        <p:nvSpPr>
          <p:cNvPr id="4" name="Rectangle 3"/>
          <p:cNvSpPr/>
          <p:nvPr/>
        </p:nvSpPr>
        <p:spPr bwMode="auto">
          <a:xfrm>
            <a:off x="711015" y="2971800"/>
            <a:ext cx="4469236" cy="1981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Deployment</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Type</a:t>
            </a:r>
          </a:p>
        </p:txBody>
      </p:sp>
      <p:sp>
        <p:nvSpPr>
          <p:cNvPr id="6" name="Rectangle 5"/>
          <p:cNvSpPr/>
          <p:nvPr/>
        </p:nvSpPr>
        <p:spPr bwMode="auto">
          <a:xfrm>
            <a:off x="4977103" y="2514600"/>
            <a:ext cx="3351927" cy="5334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Requirements</a:t>
            </a:r>
          </a:p>
        </p:txBody>
      </p:sp>
      <p:sp>
        <p:nvSpPr>
          <p:cNvPr id="7" name="Rectangle 6"/>
          <p:cNvSpPr/>
          <p:nvPr/>
        </p:nvSpPr>
        <p:spPr bwMode="auto">
          <a:xfrm>
            <a:off x="4977103" y="4800600"/>
            <a:ext cx="3351927" cy="5334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Dependencies</a:t>
            </a:r>
          </a:p>
        </p:txBody>
      </p:sp>
      <p:sp>
        <p:nvSpPr>
          <p:cNvPr id="8" name="Rectangle 7"/>
          <p:cNvSpPr/>
          <p:nvPr/>
        </p:nvSpPr>
        <p:spPr bwMode="auto">
          <a:xfrm>
            <a:off x="4977103" y="3733800"/>
            <a:ext cx="3351927" cy="457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Detection</a:t>
            </a:r>
          </a:p>
        </p:txBody>
      </p:sp>
      <p:sp>
        <p:nvSpPr>
          <p:cNvPr id="9" name="Oval 8"/>
          <p:cNvSpPr/>
          <p:nvPr/>
        </p:nvSpPr>
        <p:spPr bwMode="auto">
          <a:xfrm>
            <a:off x="9649487" y="1905000"/>
            <a:ext cx="2133044" cy="1143000"/>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1200" dirty="0" smtClean="0">
                <a:gradFill>
                  <a:gsLst>
                    <a:gs pos="0">
                      <a:srgbClr val="FFFFFF"/>
                    </a:gs>
                    <a:gs pos="100000">
                      <a:srgbClr val="FFFFFF"/>
                    </a:gs>
                  </a:gsLst>
                  <a:lin ang="5400000" scaled="0"/>
                </a:gradFill>
              </a:rPr>
              <a:t>Global Conditions</a:t>
            </a:r>
          </a:p>
        </p:txBody>
      </p:sp>
      <p:sp>
        <p:nvSpPr>
          <p:cNvPr id="10" name="Left Arrow 9"/>
          <p:cNvSpPr/>
          <p:nvPr/>
        </p:nvSpPr>
        <p:spPr bwMode="auto">
          <a:xfrm>
            <a:off x="8125883" y="2590800"/>
            <a:ext cx="1929897" cy="381000"/>
          </a:xfrm>
          <a:prstGeom prst="lef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1" name="Rectangle 10"/>
          <p:cNvSpPr/>
          <p:nvPr/>
        </p:nvSpPr>
        <p:spPr bwMode="auto">
          <a:xfrm>
            <a:off x="711015" y="1828800"/>
            <a:ext cx="4062942" cy="4572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Metadata</a:t>
            </a:r>
          </a:p>
        </p:txBody>
      </p:sp>
      <p:sp>
        <p:nvSpPr>
          <p:cNvPr id="12" name="TextBox 11"/>
          <p:cNvSpPr txBox="1"/>
          <p:nvPr/>
        </p:nvSpPr>
        <p:spPr>
          <a:xfrm>
            <a:off x="3047206" y="5029201"/>
            <a:ext cx="507868" cy="276999"/>
          </a:xfrm>
          <a:prstGeom prst="rect">
            <a:avLst/>
          </a:prstGeom>
          <a:noFill/>
        </p:spPr>
        <p:txBody>
          <a:bodyPr wrap="square" lIns="0" tIns="0" rIns="0" bIns="0" rtlCol="0">
            <a:spAutoFit/>
          </a:bodyPr>
          <a:lstStyle/>
          <a:p>
            <a:r>
              <a:rPr lang="en-US" dirty="0" smtClean="0">
                <a:gradFill>
                  <a:gsLst>
                    <a:gs pos="0">
                      <a:srgbClr val="FFFFFF"/>
                    </a:gs>
                    <a:gs pos="86000">
                      <a:srgbClr val="FFFFFF"/>
                    </a:gs>
                  </a:gsLst>
                  <a:lin ang="5400000" scaled="0"/>
                </a:gradFill>
              </a:rPr>
              <a:t>…</a:t>
            </a:r>
          </a:p>
        </p:txBody>
      </p:sp>
      <p:sp>
        <p:nvSpPr>
          <p:cNvPr id="13" name="Rectangle 12"/>
          <p:cNvSpPr/>
          <p:nvPr/>
        </p:nvSpPr>
        <p:spPr bwMode="auto">
          <a:xfrm>
            <a:off x="711015" y="5562600"/>
            <a:ext cx="4469236" cy="9144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Deployment</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Type</a:t>
            </a:r>
            <a:endParaRPr lang="en-US" i="1" dirty="0" smtClean="0">
              <a:gradFill>
                <a:gsLst>
                  <a:gs pos="0">
                    <a:srgbClr val="FFFFFF"/>
                  </a:gs>
                  <a:gs pos="100000">
                    <a:srgbClr val="FFFFFF"/>
                  </a:gs>
                </a:gsLst>
                <a:lin ang="5400000" scaled="0"/>
              </a:gradFill>
            </a:endParaRPr>
          </a:p>
        </p:txBody>
      </p:sp>
      <p:sp>
        <p:nvSpPr>
          <p:cNvPr id="14" name="Rectangle 13"/>
          <p:cNvSpPr/>
          <p:nvPr/>
        </p:nvSpPr>
        <p:spPr bwMode="auto">
          <a:xfrm>
            <a:off x="4977103" y="3124200"/>
            <a:ext cx="3351927" cy="5334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Content</a:t>
            </a:r>
          </a:p>
        </p:txBody>
      </p:sp>
      <p:sp>
        <p:nvSpPr>
          <p:cNvPr id="15" name="Rectangle 14"/>
          <p:cNvSpPr/>
          <p:nvPr/>
        </p:nvSpPr>
        <p:spPr bwMode="auto">
          <a:xfrm>
            <a:off x="4977103" y="4267200"/>
            <a:ext cx="3351927" cy="457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Install Command</a:t>
            </a:r>
          </a:p>
        </p:txBody>
      </p:sp>
      <p:sp>
        <p:nvSpPr>
          <p:cNvPr id="17" name="Rectangle 16"/>
          <p:cNvSpPr/>
          <p:nvPr/>
        </p:nvSpPr>
        <p:spPr bwMode="auto">
          <a:xfrm>
            <a:off x="9243192" y="4343400"/>
            <a:ext cx="2539339" cy="1447800"/>
          </a:xfrm>
          <a:prstGeom prst="rect">
            <a:avLst/>
          </a:prstGeom>
          <a:solidFill>
            <a:schemeClr val="accent5"/>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t"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Application </a:t>
            </a:r>
          </a:p>
        </p:txBody>
      </p:sp>
      <p:sp>
        <p:nvSpPr>
          <p:cNvPr id="18" name="Rectangle 17"/>
          <p:cNvSpPr/>
          <p:nvPr/>
        </p:nvSpPr>
        <p:spPr bwMode="auto">
          <a:xfrm>
            <a:off x="9446339" y="5029200"/>
            <a:ext cx="2234618" cy="6096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Deployment</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Type</a:t>
            </a:r>
            <a:endParaRPr lang="en-US" i="1" dirty="0" smtClean="0">
              <a:gradFill>
                <a:gsLst>
                  <a:gs pos="0">
                    <a:srgbClr val="FFFFFF"/>
                  </a:gs>
                  <a:gs pos="100000">
                    <a:srgbClr val="FFFFFF"/>
                  </a:gs>
                </a:gsLst>
                <a:lin ang="5400000" scaled="0"/>
              </a:gradFill>
            </a:endParaRPr>
          </a:p>
        </p:txBody>
      </p:sp>
      <p:sp>
        <p:nvSpPr>
          <p:cNvPr id="20" name="Rectangle 19"/>
          <p:cNvSpPr/>
          <p:nvPr/>
        </p:nvSpPr>
        <p:spPr bwMode="auto">
          <a:xfrm>
            <a:off x="4977103" y="5486400"/>
            <a:ext cx="3351927" cy="457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Requirements</a:t>
            </a:r>
          </a:p>
        </p:txBody>
      </p:sp>
      <p:sp>
        <p:nvSpPr>
          <p:cNvPr id="21" name="Rectangle 20"/>
          <p:cNvSpPr/>
          <p:nvPr/>
        </p:nvSpPr>
        <p:spPr bwMode="auto">
          <a:xfrm>
            <a:off x="4977103" y="6019800"/>
            <a:ext cx="3351927" cy="457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Content</a:t>
            </a:r>
          </a:p>
        </p:txBody>
      </p:sp>
      <p:sp>
        <p:nvSpPr>
          <p:cNvPr id="23" name="Left-Right Arrow 22"/>
          <p:cNvSpPr/>
          <p:nvPr/>
        </p:nvSpPr>
        <p:spPr bwMode="auto">
          <a:xfrm>
            <a:off x="8024311" y="5105400"/>
            <a:ext cx="1625177" cy="228600"/>
          </a:xfrm>
          <a:prstGeom prst="lef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392206406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Based on Deployment Purpose</a:t>
            </a:r>
            <a:endParaRPr lang="en-US" dirty="0"/>
          </a:p>
        </p:txBody>
      </p:sp>
      <p:sp>
        <p:nvSpPr>
          <p:cNvPr id="3" name="Text Placeholder 2"/>
          <p:cNvSpPr>
            <a:spLocks noGrp="1"/>
          </p:cNvSpPr>
          <p:nvPr>
            <p:ph idx="1"/>
          </p:nvPr>
        </p:nvSpPr>
        <p:spPr>
          <a:xfrm>
            <a:off x="518265" y="1422000"/>
            <a:ext cx="11173090" cy="3574825"/>
          </a:xfrm>
        </p:spPr>
        <p:txBody>
          <a:bodyPr/>
          <a:lstStyle/>
          <a:p>
            <a:r>
              <a:rPr lang="en-US" dirty="0" smtClean="0"/>
              <a:t>Required deployments</a:t>
            </a:r>
          </a:p>
          <a:p>
            <a:pPr lvl="1"/>
            <a:r>
              <a:rPr lang="en-US" sz="2700" dirty="0" smtClean="0"/>
              <a:t>At activation, Configuration Manager client will</a:t>
            </a:r>
          </a:p>
          <a:p>
            <a:pPr lvl="2"/>
            <a:r>
              <a:rPr lang="en-US" dirty="0" smtClean="0"/>
              <a:t>Evaluate and download</a:t>
            </a:r>
          </a:p>
          <a:p>
            <a:pPr lvl="1"/>
            <a:r>
              <a:rPr lang="en-US" sz="2700" dirty="0" smtClean="0"/>
              <a:t>At deadline, </a:t>
            </a:r>
            <a:r>
              <a:rPr lang="en-US" sz="2700" dirty="0"/>
              <a:t>Configuration Manager </a:t>
            </a:r>
            <a:r>
              <a:rPr lang="en-US" sz="2700" dirty="0" smtClean="0"/>
              <a:t>client will</a:t>
            </a:r>
          </a:p>
          <a:p>
            <a:pPr lvl="2"/>
            <a:r>
              <a:rPr lang="en-US" dirty="0" smtClean="0"/>
              <a:t>Evaluate, download (if necessary), and install all in one action</a:t>
            </a:r>
          </a:p>
          <a:p>
            <a:r>
              <a:rPr lang="en-US" dirty="0" smtClean="0"/>
              <a:t>Available deployments</a:t>
            </a:r>
          </a:p>
          <a:p>
            <a:pPr lvl="1"/>
            <a:r>
              <a:rPr lang="en-US" sz="2700" dirty="0" smtClean="0"/>
              <a:t>User-Initiated and the </a:t>
            </a:r>
            <a:r>
              <a:rPr lang="en-US" sz="2700" dirty="0"/>
              <a:t>Configuration Manager </a:t>
            </a:r>
            <a:r>
              <a:rPr lang="en-US" sz="2700" dirty="0" smtClean="0"/>
              <a:t>client will</a:t>
            </a:r>
          </a:p>
          <a:p>
            <a:pPr lvl="2"/>
            <a:r>
              <a:rPr lang="en-US" dirty="0" smtClean="0"/>
              <a:t>Evaluate, download and install all in one action</a:t>
            </a:r>
            <a:endParaRPr lang="en-US" dirty="0"/>
          </a:p>
        </p:txBody>
      </p:sp>
    </p:spTree>
    <p:extLst>
      <p:ext uri="{BB962C8B-B14F-4D97-AF65-F5344CB8AC3E}">
        <p14:creationId xmlns="" xmlns:p14="http://schemas.microsoft.com/office/powerpoint/2010/main" val="398019228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a:xfrm>
            <a:off x="1139775" y="1524051"/>
            <a:ext cx="9388498" cy="1523495"/>
          </a:xfrm>
        </p:spPr>
        <p:txBody>
          <a:bodyPr/>
          <a:lstStyle/>
          <a:p>
            <a:r>
              <a:rPr lang="en-US" dirty="0" smtClean="0"/>
              <a:t>Custom conditions and expressions</a:t>
            </a:r>
            <a:endParaRPr lang="en-US" dirty="0"/>
          </a:p>
        </p:txBody>
      </p:sp>
    </p:spTree>
    <p:extLst>
      <p:ext uri="{BB962C8B-B14F-4D97-AF65-F5344CB8AC3E}">
        <p14:creationId xmlns="" xmlns:p14="http://schemas.microsoft.com/office/powerpoint/2010/main" val="154617677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for Today’s Session</a:t>
            </a:r>
            <a:endParaRPr lang="en-US" dirty="0"/>
          </a:p>
        </p:txBody>
      </p:sp>
      <p:sp>
        <p:nvSpPr>
          <p:cNvPr id="3" name="Text Placeholder 2"/>
          <p:cNvSpPr>
            <a:spLocks noGrp="1"/>
          </p:cNvSpPr>
          <p:nvPr>
            <p:ph idx="1"/>
          </p:nvPr>
        </p:nvSpPr>
        <p:spPr>
          <a:xfrm>
            <a:off x="495267" y="1260974"/>
            <a:ext cx="11173090" cy="5459956"/>
          </a:xfrm>
        </p:spPr>
        <p:txBody>
          <a:bodyPr/>
          <a:lstStyle/>
          <a:p>
            <a:r>
              <a:rPr lang="en-US" dirty="0" smtClean="0"/>
              <a:t>Overview of Software Distribution (SWD) in </a:t>
            </a:r>
            <a:br>
              <a:rPr lang="en-US" dirty="0" smtClean="0"/>
            </a:br>
            <a:r>
              <a:rPr lang="en-US" dirty="0" smtClean="0"/>
              <a:t>Configuration Manager </a:t>
            </a:r>
            <a:r>
              <a:rPr lang="en-US" dirty="0" err="1" smtClean="0"/>
              <a:t>v.Next</a:t>
            </a:r>
            <a:endParaRPr lang="en-US" dirty="0" smtClean="0"/>
          </a:p>
          <a:p>
            <a:pPr lvl="1"/>
            <a:r>
              <a:rPr lang="en-US" dirty="0" smtClean="0"/>
              <a:t>Create, deploy and monitor applications</a:t>
            </a:r>
          </a:p>
          <a:p>
            <a:pPr lvl="1"/>
            <a:r>
              <a:rPr lang="en-US" dirty="0" smtClean="0"/>
              <a:t>User Device Affinity</a:t>
            </a:r>
          </a:p>
          <a:p>
            <a:r>
              <a:rPr lang="en-US" dirty="0"/>
              <a:t>Simple </a:t>
            </a:r>
            <a:r>
              <a:rPr lang="en-US" dirty="0" smtClean="0"/>
              <a:t>apps with more </a:t>
            </a:r>
            <a:r>
              <a:rPr lang="en-US" dirty="0"/>
              <a:t>complex rules</a:t>
            </a:r>
          </a:p>
          <a:p>
            <a:r>
              <a:rPr lang="en-US" dirty="0"/>
              <a:t>Deployment </a:t>
            </a:r>
            <a:r>
              <a:rPr lang="en-US" dirty="0" smtClean="0"/>
              <a:t>types </a:t>
            </a:r>
            <a:r>
              <a:rPr lang="en-US" dirty="0"/>
              <a:t>in </a:t>
            </a:r>
            <a:r>
              <a:rPr lang="en-US" dirty="0" smtClean="0"/>
              <a:t>detail</a:t>
            </a:r>
            <a:endParaRPr lang="en-US" dirty="0"/>
          </a:p>
          <a:p>
            <a:r>
              <a:rPr lang="en-US" dirty="0"/>
              <a:t>Advanced applications – tying it together with multiple deployment types</a:t>
            </a:r>
          </a:p>
          <a:p>
            <a:r>
              <a:rPr lang="en-US" dirty="0"/>
              <a:t>Revision Management</a:t>
            </a:r>
          </a:p>
          <a:p>
            <a:r>
              <a:rPr lang="en-US" dirty="0"/>
              <a:t>Content, Applications and OSD</a:t>
            </a:r>
          </a:p>
          <a:p>
            <a:pPr lvl="1"/>
            <a:endParaRPr lang="en-US" dirty="0"/>
          </a:p>
        </p:txBody>
      </p:sp>
    </p:spTree>
    <p:extLst>
      <p:ext uri="{BB962C8B-B14F-4D97-AF65-F5344CB8AC3E}">
        <p14:creationId xmlns="" xmlns:p14="http://schemas.microsoft.com/office/powerpoint/2010/main" val="136451644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App-V in </a:t>
            </a:r>
            <a:r>
              <a:rPr lang="en-US" dirty="0" err="1" smtClean="0"/>
              <a:t>ConfigMgr</a:t>
            </a:r>
            <a:r>
              <a:rPr lang="en-US" dirty="0" smtClean="0"/>
              <a:t> </a:t>
            </a:r>
            <a:r>
              <a:rPr lang="en-US" dirty="0" err="1" smtClean="0"/>
              <a:t>v.Next</a:t>
            </a:r>
            <a:r>
              <a:rPr lang="en-US" dirty="0" smtClean="0"/>
              <a:t>: </a:t>
            </a:r>
            <a:r>
              <a:rPr lang="en-US" dirty="0" smtClean="0">
                <a:solidFill>
                  <a:schemeClr val="accent1"/>
                </a:solidFill>
              </a:rPr>
              <a:t>What’s changing?</a:t>
            </a:r>
            <a:endParaRPr lang="en-US" dirty="0">
              <a:solidFill>
                <a:schemeClr val="accent1"/>
              </a:solidFill>
            </a:endParaRPr>
          </a:p>
        </p:txBody>
      </p:sp>
      <p:sp>
        <p:nvSpPr>
          <p:cNvPr id="38915" name="Content Placeholder 2"/>
          <p:cNvSpPr>
            <a:spLocks noGrp="1"/>
          </p:cNvSpPr>
          <p:nvPr>
            <p:ph idx="1"/>
          </p:nvPr>
        </p:nvSpPr>
        <p:spPr>
          <a:xfrm>
            <a:off x="518265" y="1422000"/>
            <a:ext cx="11173090" cy="5453801"/>
          </a:xfrm>
        </p:spPr>
        <p:txBody>
          <a:bodyPr/>
          <a:lstStyle/>
          <a:p>
            <a:r>
              <a:rPr lang="en-US" dirty="0" smtClean="0"/>
              <a:t>Integration requires App-V 4.6 client</a:t>
            </a:r>
          </a:p>
          <a:p>
            <a:r>
              <a:rPr lang="en-US" dirty="0" smtClean="0"/>
              <a:t>New application model, user-centric features</a:t>
            </a:r>
          </a:p>
          <a:p>
            <a:pPr lvl="2"/>
            <a:r>
              <a:rPr lang="en-US" dirty="0" smtClean="0"/>
              <a:t>Enable support for application dependencies</a:t>
            </a:r>
          </a:p>
          <a:p>
            <a:pPr lvl="2"/>
            <a:r>
              <a:rPr lang="en-US" dirty="0" smtClean="0"/>
              <a:t>Improved update behaviors </a:t>
            </a:r>
          </a:p>
          <a:p>
            <a:pPr lvl="2"/>
            <a:r>
              <a:rPr lang="en-US" dirty="0" smtClean="0"/>
              <a:t>Selective publishing of components</a:t>
            </a:r>
          </a:p>
          <a:p>
            <a:pPr lvl="2"/>
            <a:r>
              <a:rPr lang="en-US" dirty="0" smtClean="0"/>
              <a:t>Dynamic Suite Support</a:t>
            </a:r>
          </a:p>
          <a:p>
            <a:pPr lvl="1"/>
            <a:r>
              <a:rPr lang="en-US" sz="2700" dirty="0" smtClean="0"/>
              <a:t>Instant icon gratification for unlock events</a:t>
            </a:r>
          </a:p>
          <a:p>
            <a:pPr lvl="1"/>
            <a:r>
              <a:rPr lang="en-US" sz="2700" dirty="0" smtClean="0"/>
              <a:t>Integration with Remote Desktop Services (TS)</a:t>
            </a:r>
          </a:p>
          <a:p>
            <a:r>
              <a:rPr lang="en-US" dirty="0" smtClean="0"/>
              <a:t>Content Improvements</a:t>
            </a:r>
          </a:p>
          <a:p>
            <a:pPr lvl="1"/>
            <a:r>
              <a:rPr lang="en-US" sz="2700" dirty="0" smtClean="0"/>
              <a:t>Streaming improvements</a:t>
            </a:r>
          </a:p>
          <a:p>
            <a:pPr lvl="1"/>
            <a:r>
              <a:rPr lang="en-US" sz="2700" dirty="0" smtClean="0"/>
              <a:t>Reduce virtual app footprint when using Download and Execute</a:t>
            </a:r>
          </a:p>
          <a:p>
            <a:pPr lvl="1"/>
            <a:endParaRPr lang="en-US" dirty="0"/>
          </a:p>
        </p:txBody>
      </p:sp>
    </p:spTree>
    <p:extLst>
      <p:ext uri="{BB962C8B-B14F-4D97-AF65-F5344CB8AC3E}">
        <p14:creationId xmlns="" xmlns:p14="http://schemas.microsoft.com/office/powerpoint/2010/main" val="230913715"/>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Benefits of Multiple Deployment Types</a:t>
            </a:r>
            <a:endParaRPr lang="en-US" dirty="0"/>
          </a:p>
        </p:txBody>
      </p:sp>
      <p:sp>
        <p:nvSpPr>
          <p:cNvPr id="6" name="Text Placeholder 5"/>
          <p:cNvSpPr>
            <a:spLocks noGrp="1"/>
          </p:cNvSpPr>
          <p:nvPr>
            <p:ph idx="1"/>
          </p:nvPr>
        </p:nvSpPr>
        <p:spPr>
          <a:xfrm>
            <a:off x="518265" y="1422000"/>
            <a:ext cx="11173090" cy="3151632"/>
          </a:xfrm>
        </p:spPr>
        <p:txBody>
          <a:bodyPr/>
          <a:lstStyle/>
          <a:p>
            <a:r>
              <a:rPr lang="en-US" dirty="0" smtClean="0"/>
              <a:t>Flexible way to deliver different installation formats based on conditions</a:t>
            </a:r>
          </a:p>
          <a:p>
            <a:r>
              <a:rPr lang="en-US" dirty="0" smtClean="0"/>
              <a:t>No restrictions on the number and types of </a:t>
            </a:r>
            <a:r>
              <a:rPr lang="en-US" dirty="0"/>
              <a:t>d</a:t>
            </a:r>
            <a:r>
              <a:rPr lang="en-US" dirty="0" smtClean="0"/>
              <a:t>eployment </a:t>
            </a:r>
            <a:r>
              <a:rPr lang="en-US" dirty="0"/>
              <a:t>t</a:t>
            </a:r>
            <a:r>
              <a:rPr lang="en-US" dirty="0" smtClean="0"/>
              <a:t>ypes</a:t>
            </a:r>
          </a:p>
          <a:p>
            <a:pPr lvl="1"/>
            <a:r>
              <a:rPr lang="en-US" dirty="0" smtClean="0"/>
              <a:t>Five of the same type of deployment types could be added to an application each representing a different command line or transform</a:t>
            </a:r>
          </a:p>
          <a:p>
            <a:pPr lvl="1"/>
            <a:r>
              <a:rPr lang="en-US" dirty="0" smtClean="0"/>
              <a:t>App-V or Remote Desktop Services application might go to a guest logged into a kiosk, full MSI to a user’s primary desktop machine</a:t>
            </a:r>
            <a:endParaRPr lang="en-US" dirty="0"/>
          </a:p>
        </p:txBody>
      </p:sp>
    </p:spTree>
    <p:extLst>
      <p:ext uri="{BB962C8B-B14F-4D97-AF65-F5344CB8AC3E}">
        <p14:creationId xmlns="" xmlns:p14="http://schemas.microsoft.com/office/powerpoint/2010/main" val="62468508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Management</a:t>
            </a:r>
          </a:p>
        </p:txBody>
      </p:sp>
      <p:sp>
        <p:nvSpPr>
          <p:cNvPr id="3" name="Text Placeholder 2"/>
          <p:cNvSpPr>
            <a:spLocks noGrp="1"/>
          </p:cNvSpPr>
          <p:nvPr>
            <p:ph idx="1"/>
          </p:nvPr>
        </p:nvSpPr>
        <p:spPr>
          <a:xfrm>
            <a:off x="518265" y="1260974"/>
            <a:ext cx="11173090" cy="5155257"/>
          </a:xfrm>
        </p:spPr>
        <p:txBody>
          <a:bodyPr/>
          <a:lstStyle/>
          <a:p>
            <a:r>
              <a:rPr lang="en-US" dirty="0" smtClean="0"/>
              <a:t>Retiring an application when it is decommissioned</a:t>
            </a:r>
          </a:p>
          <a:p>
            <a:pPr lvl="1"/>
            <a:r>
              <a:rPr lang="en-US" sz="2700" dirty="0" smtClean="0"/>
              <a:t>Existing deployments continue to work</a:t>
            </a:r>
          </a:p>
          <a:p>
            <a:pPr lvl="1"/>
            <a:r>
              <a:rPr lang="en-US" sz="2700" dirty="0" smtClean="0"/>
              <a:t>No new deployments can be created</a:t>
            </a:r>
          </a:p>
          <a:p>
            <a:pPr lvl="1"/>
            <a:r>
              <a:rPr lang="en-US" sz="2700" dirty="0" smtClean="0"/>
              <a:t>An application can come out of retirement by reactivating it</a:t>
            </a:r>
          </a:p>
          <a:p>
            <a:r>
              <a:rPr lang="en-US" dirty="0" smtClean="0"/>
              <a:t>Revision history</a:t>
            </a:r>
          </a:p>
          <a:p>
            <a:pPr lvl="1"/>
            <a:r>
              <a:rPr lang="en-US" sz="2700" dirty="0" smtClean="0"/>
              <a:t>View revision history of an application object</a:t>
            </a:r>
          </a:p>
          <a:p>
            <a:pPr lvl="1"/>
            <a:r>
              <a:rPr lang="en-US" sz="2700" dirty="0" smtClean="0"/>
              <a:t>Delete revisions</a:t>
            </a:r>
          </a:p>
          <a:p>
            <a:pPr lvl="1"/>
            <a:r>
              <a:rPr lang="en-US" sz="2700" dirty="0" smtClean="0"/>
              <a:t>Revert back to a previous revision</a:t>
            </a:r>
          </a:p>
          <a:p>
            <a:r>
              <a:rPr lang="en-US" dirty="0"/>
              <a:t>Applications and all of their </a:t>
            </a:r>
            <a:r>
              <a:rPr lang="en-US" dirty="0" smtClean="0"/>
              <a:t>contents, dependencies </a:t>
            </a:r>
            <a:r>
              <a:rPr lang="en-US" dirty="0"/>
              <a:t>can be exported and imported from the Configuration Manager </a:t>
            </a:r>
            <a:r>
              <a:rPr lang="en-US" dirty="0" smtClean="0"/>
              <a:t/>
            </a:r>
            <a:br>
              <a:rPr lang="en-US" dirty="0" smtClean="0"/>
            </a:br>
            <a:r>
              <a:rPr lang="en-US" dirty="0" err="1" smtClean="0"/>
              <a:t>v.Next</a:t>
            </a:r>
            <a:r>
              <a:rPr lang="en-US" dirty="0" smtClean="0"/>
              <a:t> console</a:t>
            </a:r>
            <a:endParaRPr lang="en-US" dirty="0"/>
          </a:p>
        </p:txBody>
      </p:sp>
    </p:spTree>
    <p:extLst>
      <p:ext uri="{BB962C8B-B14F-4D97-AF65-F5344CB8AC3E}">
        <p14:creationId xmlns="" xmlns:p14="http://schemas.microsoft.com/office/powerpoint/2010/main" val="280698079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and Task Sequences</a:t>
            </a:r>
            <a:endParaRPr lang="en-US" dirty="0"/>
          </a:p>
        </p:txBody>
      </p:sp>
      <p:sp>
        <p:nvSpPr>
          <p:cNvPr id="38915" name="Content Placeholder 2"/>
          <p:cNvSpPr>
            <a:spLocks noGrp="1"/>
          </p:cNvSpPr>
          <p:nvPr>
            <p:ph idx="1"/>
          </p:nvPr>
        </p:nvSpPr>
        <p:spPr>
          <a:xfrm>
            <a:off x="519113" y="1447801"/>
            <a:ext cx="11149013" cy="3379387"/>
          </a:xfrm>
        </p:spPr>
        <p:txBody>
          <a:bodyPr/>
          <a:lstStyle/>
          <a:p>
            <a:r>
              <a:rPr lang="en-US" dirty="0" smtClean="0"/>
              <a:t>Use Applications for complex software installation in place of the task sequence</a:t>
            </a:r>
          </a:p>
          <a:p>
            <a:pPr lvl="1"/>
            <a:r>
              <a:rPr lang="en-US" sz="2700" dirty="0" smtClean="0"/>
              <a:t>Applications are optimized for user targeting, task sequences are still machine based</a:t>
            </a:r>
          </a:p>
          <a:p>
            <a:pPr lvl="1"/>
            <a:r>
              <a:rPr lang="en-US" sz="2700" dirty="0" smtClean="0"/>
              <a:t>Optimized for conditional delivery, dependencies and version management</a:t>
            </a:r>
          </a:p>
          <a:p>
            <a:pPr lvl="1"/>
            <a:r>
              <a:rPr lang="en-US" sz="2700" dirty="0" smtClean="0"/>
              <a:t>Not preventing the use of task sequence, however Application will cover almost all scenarios! </a:t>
            </a:r>
            <a:r>
              <a:rPr lang="en-US" sz="2700" dirty="0" smtClean="0">
                <a:sym typeface="Wingdings" pitchFamily="2" charset="2"/>
              </a:rPr>
              <a:t></a:t>
            </a:r>
            <a:endParaRPr lang="en-US" sz="2700" dirty="0" smtClean="0"/>
          </a:p>
        </p:txBody>
      </p:sp>
    </p:spTree>
    <p:extLst>
      <p:ext uri="{BB962C8B-B14F-4D97-AF65-F5344CB8AC3E}">
        <p14:creationId xmlns="" xmlns:p14="http://schemas.microsoft.com/office/powerpoint/2010/main" val="2514117941"/>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and Task Sequences </a:t>
            </a:r>
            <a:r>
              <a:rPr lang="en-US" sz="3700" dirty="0" smtClean="0">
                <a:solidFill>
                  <a:schemeClr val="accent2"/>
                </a:solidFill>
              </a:rPr>
              <a:t>(2)</a:t>
            </a:r>
            <a:endParaRPr lang="en-US" sz="3700" dirty="0">
              <a:solidFill>
                <a:schemeClr val="accent2"/>
              </a:solidFill>
            </a:endParaRPr>
          </a:p>
        </p:txBody>
      </p:sp>
      <p:sp>
        <p:nvSpPr>
          <p:cNvPr id="38915" name="Content Placeholder 2"/>
          <p:cNvSpPr>
            <a:spLocks noGrp="1"/>
          </p:cNvSpPr>
          <p:nvPr>
            <p:ph idx="1"/>
          </p:nvPr>
        </p:nvSpPr>
        <p:spPr>
          <a:xfrm>
            <a:off x="519113" y="1447801"/>
            <a:ext cx="11149013" cy="3979551"/>
          </a:xfrm>
        </p:spPr>
        <p:txBody>
          <a:bodyPr/>
          <a:lstStyle/>
          <a:p>
            <a:r>
              <a:rPr lang="en-US" dirty="0" smtClean="0"/>
              <a:t>Application guidance for operating system deployment</a:t>
            </a:r>
          </a:p>
          <a:p>
            <a:pPr lvl="1"/>
            <a:r>
              <a:rPr lang="en-US" sz="2700" dirty="0" smtClean="0"/>
              <a:t>“Install Application” is an integrated task sequence action</a:t>
            </a:r>
          </a:p>
          <a:p>
            <a:pPr lvl="2"/>
            <a:r>
              <a:rPr lang="en-US" dirty="0" smtClean="0"/>
              <a:t>Application will evaluate at run time during the task sequence </a:t>
            </a:r>
          </a:p>
          <a:p>
            <a:pPr lvl="2"/>
            <a:r>
              <a:rPr lang="en-US" dirty="0" smtClean="0"/>
              <a:t>Assesses applicability for deployment type based on rules and processes the  </a:t>
            </a:r>
            <a:br>
              <a:rPr lang="en-US" dirty="0" smtClean="0"/>
            </a:br>
            <a:r>
              <a:rPr lang="en-US" dirty="0" smtClean="0"/>
              <a:t>dependencies at run time</a:t>
            </a:r>
          </a:p>
          <a:p>
            <a:pPr lvl="1"/>
            <a:r>
              <a:rPr lang="en-US" sz="2700" dirty="0" smtClean="0"/>
              <a:t>Operating system deployment process guidance</a:t>
            </a:r>
          </a:p>
          <a:p>
            <a:pPr lvl="2"/>
            <a:r>
              <a:rPr lang="en-US" dirty="0" smtClean="0"/>
              <a:t>Only install Applications that require state restore (USMT Settings) as part of a task sequence</a:t>
            </a:r>
          </a:p>
          <a:p>
            <a:pPr lvl="2"/>
            <a:r>
              <a:rPr lang="en-US" dirty="0" smtClean="0"/>
              <a:t>User device affinity/pre-deploy will complete the install of user targeted applications immediately after the task sequence completes</a:t>
            </a:r>
          </a:p>
        </p:txBody>
      </p:sp>
    </p:spTree>
    <p:extLst>
      <p:ext uri="{BB962C8B-B14F-4D97-AF65-F5344CB8AC3E}">
        <p14:creationId xmlns="" xmlns:p14="http://schemas.microsoft.com/office/powerpoint/2010/main" val="2514117941"/>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Content Distribution</a:t>
            </a:r>
            <a:endParaRPr lang="en-US" dirty="0"/>
          </a:p>
        </p:txBody>
      </p:sp>
      <p:sp>
        <p:nvSpPr>
          <p:cNvPr id="3" name="Content Placeholder 2"/>
          <p:cNvSpPr>
            <a:spLocks noGrp="1"/>
          </p:cNvSpPr>
          <p:nvPr>
            <p:ph idx="1"/>
          </p:nvPr>
        </p:nvSpPr>
        <p:spPr>
          <a:xfrm>
            <a:off x="519113" y="1447801"/>
            <a:ext cx="11149013" cy="4185761"/>
          </a:xfrm>
        </p:spPr>
        <p:txBody>
          <a:bodyPr/>
          <a:lstStyle/>
          <a:p>
            <a:r>
              <a:rPr lang="en-US" dirty="0" smtClean="0"/>
              <a:t>Distribution Point Groups</a:t>
            </a:r>
          </a:p>
          <a:p>
            <a:pPr lvl="1"/>
            <a:r>
              <a:rPr lang="en-US" sz="2700" dirty="0" smtClean="0"/>
              <a:t>Improved functionality and workflow</a:t>
            </a:r>
          </a:p>
          <a:p>
            <a:pPr lvl="1"/>
            <a:r>
              <a:rPr lang="en-US" sz="2700" dirty="0" smtClean="0"/>
              <a:t>Can be linked to Collections for workflow optimization</a:t>
            </a:r>
          </a:p>
          <a:p>
            <a:pPr lvl="1"/>
            <a:r>
              <a:rPr lang="en-US" sz="2700" dirty="0" smtClean="0"/>
              <a:t>Automatic distribution of content for added distribution points</a:t>
            </a:r>
          </a:p>
          <a:p>
            <a:r>
              <a:rPr lang="en-US" dirty="0" smtClean="0"/>
              <a:t>Single Instance Storage</a:t>
            </a:r>
          </a:p>
          <a:p>
            <a:pPr lvl="1"/>
            <a:r>
              <a:rPr lang="en-US" sz="2700" dirty="0" smtClean="0"/>
              <a:t>Files will be stored once, even if they are used across multiple applications</a:t>
            </a:r>
          </a:p>
          <a:p>
            <a:r>
              <a:rPr lang="en-US" dirty="0" smtClean="0"/>
              <a:t>Bandwidth Control</a:t>
            </a:r>
          </a:p>
          <a:p>
            <a:pPr lvl="1"/>
            <a:r>
              <a:rPr lang="en-US" sz="2700" dirty="0" smtClean="0"/>
              <a:t>Customize time and bandwidth utilization on distribution points</a:t>
            </a:r>
          </a:p>
        </p:txBody>
      </p:sp>
    </p:spTree>
    <p:extLst>
      <p:ext uri="{BB962C8B-B14F-4D97-AF65-F5344CB8AC3E}">
        <p14:creationId xmlns="" xmlns:p14="http://schemas.microsoft.com/office/powerpoint/2010/main" val="348739164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Distribution </a:t>
            </a:r>
            <a:r>
              <a:rPr lang="en-US" sz="3700" dirty="0" smtClean="0">
                <a:solidFill>
                  <a:schemeClr val="accent2"/>
                </a:solidFill>
              </a:rPr>
              <a:t>(2)</a:t>
            </a:r>
            <a:endParaRPr lang="en-US" sz="3700" dirty="0">
              <a:solidFill>
                <a:schemeClr val="accent2"/>
              </a:solidFill>
            </a:endParaRPr>
          </a:p>
        </p:txBody>
      </p:sp>
      <p:sp>
        <p:nvSpPr>
          <p:cNvPr id="3" name="Content Placeholder 2"/>
          <p:cNvSpPr>
            <a:spLocks noGrp="1"/>
          </p:cNvSpPr>
          <p:nvPr>
            <p:ph idx="1"/>
          </p:nvPr>
        </p:nvSpPr>
        <p:spPr>
          <a:xfrm>
            <a:off x="519113" y="1447800"/>
            <a:ext cx="11149013" cy="2169825"/>
          </a:xfrm>
        </p:spPr>
        <p:txBody>
          <a:bodyPr/>
          <a:lstStyle/>
          <a:p>
            <a:r>
              <a:rPr lang="en-US" dirty="0" smtClean="0"/>
              <a:t>Enhanced views for content that has been distributed</a:t>
            </a:r>
          </a:p>
          <a:p>
            <a:pPr lvl="1"/>
            <a:r>
              <a:rPr lang="en-US" sz="2700" dirty="0" smtClean="0"/>
              <a:t>From a distribution point or group</a:t>
            </a:r>
          </a:p>
          <a:p>
            <a:pPr lvl="2"/>
            <a:r>
              <a:rPr lang="en-US" dirty="0" smtClean="0"/>
              <a:t>The ability to view deployed content status</a:t>
            </a:r>
          </a:p>
          <a:p>
            <a:pPr lvl="1"/>
            <a:r>
              <a:rPr lang="en-US" sz="2700" dirty="0" smtClean="0"/>
              <a:t>From application, package, etc</a:t>
            </a:r>
          </a:p>
          <a:p>
            <a:pPr lvl="2"/>
            <a:r>
              <a:rPr lang="en-US" dirty="0" smtClean="0"/>
              <a:t>The ability to see the distribution points or groups </a:t>
            </a:r>
            <a:endParaRPr lang="en-US" dirty="0"/>
          </a:p>
        </p:txBody>
      </p:sp>
    </p:spTree>
    <p:extLst>
      <p:ext uri="{BB962C8B-B14F-4D97-AF65-F5344CB8AC3E}">
        <p14:creationId xmlns="" xmlns:p14="http://schemas.microsoft.com/office/powerpoint/2010/main" val="348739164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a:xfrm>
            <a:off x="1118511" y="1285112"/>
            <a:ext cx="9388498" cy="1523495"/>
          </a:xfrm>
        </p:spPr>
        <p:txBody>
          <a:bodyPr/>
          <a:lstStyle/>
          <a:p>
            <a:r>
              <a:rPr lang="en-US" dirty="0" smtClean="0"/>
              <a:t>Distribution points, groups, and content</a:t>
            </a:r>
            <a:endParaRPr lang="en-US" dirty="0"/>
          </a:p>
        </p:txBody>
      </p:sp>
    </p:spTree>
    <p:extLst>
      <p:ext uri="{BB962C8B-B14F-4D97-AF65-F5344CB8AC3E}">
        <p14:creationId xmlns="" xmlns:p14="http://schemas.microsoft.com/office/powerpoint/2010/main" val="154617677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2010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chemeClr val="tx1"/>
                    </a:gs>
                    <a:gs pos="100000">
                      <a:schemeClr val="tx1"/>
                    </a:gs>
                  </a:gsLst>
                  <a:lin ang="5400000" scaled="0"/>
                </a:gradFill>
                <a:latin typeface="Segoe UI" pitchFamily="34" charset="0"/>
                <a:cs typeface="Arial" charset="0"/>
              </a:rPr>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on </a:t>
            </a:r>
            <a:r>
              <a:rPr lang="en-US" sz="700" dirty="0">
                <a:gradFill>
                  <a:gsLst>
                    <a:gs pos="0">
                      <a:schemeClr val="tx1"/>
                    </a:gs>
                    <a:gs pos="100000">
                      <a:schemeClr val="tx1"/>
                    </a:gs>
                  </a:gsLst>
                  <a:lin ang="5400000" scaled="0"/>
                </a:gradFill>
                <a:latin typeface="Segoe UI" pitchFamily="34" charset="0"/>
                <a:cs typeface="Arial" charset="0"/>
              </a:rPr>
              <a:t>the part of Microsoft,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cs typeface="Arial" charset="0"/>
              </a:rPr>
              <a:t>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 name="Picture 6" descr="D:\DVD Art\DVD_ART34\Artwork_Imagery\Shapes\Circular shapes\3d Disc shapes\flat blue cylinder disc.png"/>
          <p:cNvPicPr>
            <a:picLocks noChangeAspect="1" noChangeArrowheads="1"/>
          </p:cNvPicPr>
          <p:nvPr/>
        </p:nvPicPr>
        <p:blipFill>
          <a:blip r:embed="rId3" cstate="print"/>
          <a:srcRect/>
          <a:stretch>
            <a:fillRect/>
          </a:stretch>
        </p:blipFill>
        <p:spPr bwMode="auto">
          <a:xfrm>
            <a:off x="713045" y="4047565"/>
            <a:ext cx="2234618" cy="609600"/>
          </a:xfrm>
          <a:prstGeom prst="rect">
            <a:avLst/>
          </a:prstGeom>
          <a:noFill/>
        </p:spPr>
      </p:pic>
      <p:sp>
        <p:nvSpPr>
          <p:cNvPr id="33" name="Title 32"/>
          <p:cNvSpPr>
            <a:spLocks noGrp="1"/>
          </p:cNvSpPr>
          <p:nvPr>
            <p:ph type="title"/>
          </p:nvPr>
        </p:nvSpPr>
        <p:spPr>
          <a:ln>
            <a:noFill/>
          </a:ln>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l"/>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Pillars of the Release</a:t>
            </a:r>
          </a:p>
        </p:txBody>
      </p:sp>
      <p:grpSp>
        <p:nvGrpSpPr>
          <p:cNvPr id="2" name="Group 36"/>
          <p:cNvGrpSpPr/>
          <p:nvPr/>
        </p:nvGrpSpPr>
        <p:grpSpPr>
          <a:xfrm>
            <a:off x="459111" y="3002607"/>
            <a:ext cx="11274663" cy="1730759"/>
            <a:chOff x="0" y="1302115"/>
            <a:chExt cx="8458200" cy="1425958"/>
          </a:xfrm>
        </p:grpSpPr>
        <p:sp>
          <p:nvSpPr>
            <p:cNvPr id="48" name="Rounded Rectangle 47"/>
            <p:cNvSpPr/>
            <p:nvPr/>
          </p:nvSpPr>
          <p:spPr>
            <a:xfrm>
              <a:off x="0" y="1302115"/>
              <a:ext cx="8458200" cy="1425958"/>
            </a:xfrm>
            <a:prstGeom prst="roundRect">
              <a:avLst>
                <a:gd name="adj" fmla="val 10000"/>
              </a:avLst>
            </a:prstGeom>
            <a:noFill/>
            <a:ln>
              <a:solidFill>
                <a:schemeClr val="accent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9" name="Rounded Rectangle 7"/>
            <p:cNvSpPr/>
            <p:nvPr/>
          </p:nvSpPr>
          <p:spPr>
            <a:xfrm>
              <a:off x="1943100" y="1302115"/>
              <a:ext cx="6515099" cy="1425958"/>
            </a:xfrm>
            <a:prstGeom prst="rect">
              <a:avLst/>
            </a:prstGeom>
            <a:ln>
              <a:solidFill>
                <a:schemeClr val="accent1"/>
              </a:solid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t" anchorCtr="0">
              <a:noAutofit/>
            </a:bodyPr>
            <a:lstStyle/>
            <a:p>
              <a:pPr defTabSz="800067" eaLnBrk="0" fontAlgn="base" hangingPunct="0">
                <a:lnSpc>
                  <a:spcPct val="90000"/>
                </a:lnSpc>
                <a:spcBef>
                  <a:spcPct val="0"/>
                </a:spcBef>
                <a:spcAft>
                  <a:spcPct val="0"/>
                </a:spcAft>
              </a:pPr>
              <a:r>
                <a:rPr lang="en-US" b="1" dirty="0" smtClean="0">
                  <a:solidFill>
                    <a:schemeClr val="tx1">
                      <a:lumMod val="65000"/>
                    </a:schemeClr>
                  </a:solidFill>
                  <a:latin typeface="+mj-lt"/>
                </a:rPr>
                <a:t>Modernize our infrastructure and core components</a:t>
              </a:r>
              <a:endParaRPr lang="en-US" b="1" dirty="0">
                <a:solidFill>
                  <a:schemeClr val="tx1">
                    <a:lumMod val="65000"/>
                  </a:schemeClr>
                </a:solidFill>
                <a:latin typeface="+mj-lt"/>
              </a:endParaRPr>
            </a:p>
            <a:p>
              <a:pPr marL="693709" lvl="2" indent="-236528">
                <a:lnSpc>
                  <a:spcPct val="90000"/>
                </a:lnSpc>
                <a:spcBef>
                  <a:spcPct val="20000"/>
                </a:spcBef>
                <a:spcAft>
                  <a:spcPct val="15000"/>
                </a:spcAft>
                <a:buFont typeface="Arial" pitchFamily="34" charset="0"/>
                <a:buChar char="•"/>
              </a:pPr>
              <a:r>
                <a:rPr lang="en-US" sz="1500" dirty="0">
                  <a:solidFill>
                    <a:schemeClr val="tx1">
                      <a:lumMod val="65000"/>
                    </a:schemeClr>
                  </a:solidFill>
                  <a:latin typeface="+mj-lt"/>
                </a:rPr>
                <a:t>Redesigned </a:t>
              </a:r>
              <a:r>
                <a:rPr lang="en-US" sz="1500" dirty="0" smtClean="0">
                  <a:solidFill>
                    <a:schemeClr val="tx1">
                      <a:lumMod val="65000"/>
                    </a:schemeClr>
                  </a:solidFill>
                  <a:latin typeface="+mj-lt"/>
                </a:rPr>
                <a:t>hierarchy and </a:t>
              </a:r>
              <a:r>
                <a:rPr lang="en-US" sz="1500" dirty="0">
                  <a:solidFill>
                    <a:schemeClr val="tx1">
                      <a:lumMod val="65000"/>
                    </a:schemeClr>
                  </a:solidFill>
                  <a:latin typeface="+mj-lt"/>
                </a:rPr>
                <a:t>SQL Server replication</a:t>
              </a:r>
            </a:p>
            <a:p>
              <a:pPr marL="693709" lvl="2" indent="-236528">
                <a:lnSpc>
                  <a:spcPct val="90000"/>
                </a:lnSpc>
                <a:spcBef>
                  <a:spcPct val="20000"/>
                </a:spcBef>
                <a:spcAft>
                  <a:spcPct val="15000"/>
                </a:spcAft>
                <a:buFont typeface="Arial" pitchFamily="34" charset="0"/>
                <a:buChar char="•"/>
              </a:pPr>
              <a:r>
                <a:rPr lang="en-US" sz="1500" dirty="0" smtClean="0">
                  <a:solidFill>
                    <a:schemeClr val="tx1">
                      <a:lumMod val="65000"/>
                    </a:schemeClr>
                  </a:solidFill>
                  <a:latin typeface="+mj-lt"/>
                </a:rPr>
                <a:t>Automated </a:t>
              </a:r>
              <a:r>
                <a:rPr lang="en-US" sz="1500" dirty="0">
                  <a:solidFill>
                    <a:schemeClr val="tx1">
                      <a:lumMod val="65000"/>
                    </a:schemeClr>
                  </a:solidFill>
                  <a:latin typeface="+mj-lt"/>
                </a:rPr>
                <a:t>content distribution</a:t>
              </a:r>
            </a:p>
            <a:p>
              <a:pPr marL="693709" lvl="2" indent="-236528">
                <a:lnSpc>
                  <a:spcPct val="90000"/>
                </a:lnSpc>
                <a:spcBef>
                  <a:spcPct val="20000"/>
                </a:spcBef>
                <a:spcAft>
                  <a:spcPct val="15000"/>
                </a:spcAft>
                <a:buFont typeface="Arial" pitchFamily="34" charset="0"/>
                <a:buChar char="•"/>
              </a:pPr>
              <a:r>
                <a:rPr lang="en-US" sz="1500" dirty="0">
                  <a:solidFill>
                    <a:schemeClr val="tx1">
                      <a:lumMod val="65000"/>
                    </a:schemeClr>
                  </a:solidFill>
                  <a:latin typeface="+mj-lt"/>
                </a:rPr>
                <a:t>Client Health improvements and </a:t>
              </a:r>
              <a:r>
                <a:rPr lang="en-US" sz="1500" dirty="0" smtClean="0">
                  <a:solidFill>
                    <a:schemeClr val="tx1">
                      <a:lumMod val="65000"/>
                    </a:schemeClr>
                  </a:solidFill>
                  <a:latin typeface="+mj-lt"/>
                </a:rPr>
                <a:t>auto-remediation</a:t>
              </a:r>
            </a:p>
            <a:p>
              <a:pPr marL="693709" lvl="2" indent="-236528">
                <a:lnSpc>
                  <a:spcPct val="90000"/>
                </a:lnSpc>
                <a:spcBef>
                  <a:spcPct val="20000"/>
                </a:spcBef>
                <a:spcAft>
                  <a:spcPct val="15000"/>
                </a:spcAft>
                <a:buFont typeface="Arial" pitchFamily="34" charset="0"/>
                <a:buChar char="•"/>
              </a:pPr>
              <a:r>
                <a:rPr lang="en-US" sz="1500" dirty="0">
                  <a:solidFill>
                    <a:schemeClr val="tx1">
                      <a:lumMod val="65000"/>
                    </a:schemeClr>
                  </a:solidFill>
                  <a:latin typeface="+mj-lt"/>
                </a:rPr>
                <a:t>Redesigned admin experience and role-based security </a:t>
              </a:r>
              <a:r>
                <a:rPr lang="en-US" sz="1500" dirty="0" smtClean="0">
                  <a:solidFill>
                    <a:schemeClr val="tx1">
                      <a:lumMod val="65000"/>
                    </a:schemeClr>
                  </a:solidFill>
                  <a:latin typeface="+mj-lt"/>
                </a:rPr>
                <a:t>model</a:t>
              </a:r>
            </a:p>
            <a:p>
              <a:pPr marL="693709" lvl="2" indent="-236528">
                <a:lnSpc>
                  <a:spcPct val="90000"/>
                </a:lnSpc>
                <a:spcBef>
                  <a:spcPct val="20000"/>
                </a:spcBef>
                <a:spcAft>
                  <a:spcPct val="15000"/>
                </a:spcAft>
                <a:buFont typeface="Arial" pitchFamily="34" charset="0"/>
                <a:buChar char="•"/>
              </a:pPr>
              <a:r>
                <a:rPr lang="en-US" sz="1500" dirty="0">
                  <a:solidFill>
                    <a:schemeClr val="tx1">
                      <a:lumMod val="65000"/>
                    </a:schemeClr>
                  </a:solidFill>
                  <a:latin typeface="+mj-lt"/>
                </a:rPr>
                <a:t>Native 64-bit and full Unicode support</a:t>
              </a:r>
            </a:p>
            <a:p>
              <a:pPr marL="693709" lvl="2" indent="-236528">
                <a:lnSpc>
                  <a:spcPct val="90000"/>
                </a:lnSpc>
                <a:spcBef>
                  <a:spcPct val="20000"/>
                </a:spcBef>
                <a:spcAft>
                  <a:spcPct val="15000"/>
                </a:spcAft>
                <a:buFont typeface="Arial" pitchFamily="34" charset="0"/>
                <a:buChar char="•"/>
              </a:pPr>
              <a:endParaRPr lang="en-US" sz="1600" dirty="0" smtClean="0">
                <a:solidFill>
                  <a:schemeClr val="tx1"/>
                </a:solidFill>
                <a:latin typeface="+mj-lt"/>
              </a:endParaRPr>
            </a:p>
            <a:p>
              <a:pPr marL="693709" lvl="2" indent="-236528">
                <a:lnSpc>
                  <a:spcPct val="90000"/>
                </a:lnSpc>
                <a:spcBef>
                  <a:spcPct val="20000"/>
                </a:spcBef>
                <a:spcAft>
                  <a:spcPct val="15000"/>
                </a:spcAft>
                <a:buFont typeface="Arial" pitchFamily="34" charset="0"/>
                <a:buChar char="•"/>
              </a:pPr>
              <a:endParaRPr lang="en-US" sz="1200" dirty="0">
                <a:solidFill>
                  <a:schemeClr val="tx1"/>
                </a:solidFill>
                <a:latin typeface="Segoe"/>
              </a:endParaRPr>
            </a:p>
          </p:txBody>
        </p:sp>
      </p:grpSp>
      <p:grpSp>
        <p:nvGrpSpPr>
          <p:cNvPr id="3" name="Group 40"/>
          <p:cNvGrpSpPr/>
          <p:nvPr/>
        </p:nvGrpSpPr>
        <p:grpSpPr>
          <a:xfrm>
            <a:off x="459111" y="4885765"/>
            <a:ext cx="11274663" cy="1752600"/>
            <a:chOff x="0" y="4148564"/>
            <a:chExt cx="8458200" cy="1183741"/>
          </a:xfrm>
        </p:grpSpPr>
        <p:sp>
          <p:nvSpPr>
            <p:cNvPr id="43" name="Rounded Rectangle 42"/>
            <p:cNvSpPr/>
            <p:nvPr/>
          </p:nvSpPr>
          <p:spPr>
            <a:xfrm>
              <a:off x="0" y="4148564"/>
              <a:ext cx="8458200" cy="1183741"/>
            </a:xfrm>
            <a:prstGeom prst="roundRect">
              <a:avLst>
                <a:gd name="adj" fmla="val 10000"/>
              </a:avLst>
            </a:prstGeom>
            <a:noFill/>
            <a:ln>
              <a:solidFill>
                <a:schemeClr val="accent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4" name="Rounded Rectangle 13"/>
            <p:cNvSpPr/>
            <p:nvPr/>
          </p:nvSpPr>
          <p:spPr>
            <a:xfrm>
              <a:off x="1943100" y="4148564"/>
              <a:ext cx="6515099" cy="1183741"/>
            </a:xfrm>
            <a:prstGeom prst="rect">
              <a:avLst/>
            </a:prstGeom>
            <a:ln>
              <a:solidFill>
                <a:schemeClr val="accent1"/>
              </a:solid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t" anchorCtr="0">
              <a:noAutofit/>
            </a:bodyPr>
            <a:lstStyle/>
            <a:p>
              <a:pPr defTabSz="800067">
                <a:lnSpc>
                  <a:spcPct val="90000"/>
                </a:lnSpc>
                <a:spcBef>
                  <a:spcPct val="0"/>
                </a:spcBef>
                <a:spcAft>
                  <a:spcPct val="35000"/>
                </a:spcAft>
              </a:pPr>
              <a:r>
                <a:rPr lang="en-US" b="1" dirty="0" smtClean="0">
                  <a:solidFill>
                    <a:schemeClr val="tx1">
                      <a:lumMod val="65000"/>
                    </a:schemeClr>
                  </a:solidFill>
                  <a:latin typeface="+mj-lt"/>
                </a:rPr>
                <a:t>Continue to improve throughout the product</a:t>
              </a:r>
            </a:p>
            <a:p>
              <a:pPr marL="682597" lvl="1" indent="-225415" defTabSz="800067">
                <a:lnSpc>
                  <a:spcPct val="90000"/>
                </a:lnSpc>
                <a:spcBef>
                  <a:spcPct val="0"/>
                </a:spcBef>
                <a:spcAft>
                  <a:spcPct val="35000"/>
                </a:spcAft>
                <a:buFont typeface="Arial" pitchFamily="34" charset="0"/>
                <a:buChar char="•"/>
              </a:pPr>
              <a:r>
                <a:rPr lang="en-US" sz="1500" dirty="0" smtClean="0">
                  <a:solidFill>
                    <a:schemeClr val="tx1">
                      <a:lumMod val="65000"/>
                    </a:schemeClr>
                  </a:solidFill>
                  <a:latin typeface="+mj-lt"/>
                </a:rPr>
                <a:t>Software Updates auto-deployment (including Forefront definitions)</a:t>
              </a:r>
            </a:p>
            <a:p>
              <a:pPr marL="682597" lvl="1" indent="-225415" defTabSz="800067">
                <a:lnSpc>
                  <a:spcPct val="90000"/>
                </a:lnSpc>
                <a:spcBef>
                  <a:spcPct val="0"/>
                </a:spcBef>
                <a:spcAft>
                  <a:spcPct val="35000"/>
                </a:spcAft>
                <a:buFont typeface="Arial" pitchFamily="34" charset="0"/>
                <a:buChar char="•"/>
              </a:pPr>
              <a:r>
                <a:rPr lang="en-US" sz="1500" dirty="0" smtClean="0">
                  <a:solidFill>
                    <a:schemeClr val="tx1">
                      <a:lumMod val="65000"/>
                    </a:schemeClr>
                  </a:solidFill>
                  <a:latin typeface="+mj-lt"/>
                </a:rPr>
                <a:t>Automated settings remediation (DCM “set”)</a:t>
              </a:r>
            </a:p>
            <a:p>
              <a:pPr marL="682597" lvl="1" indent="-225415" defTabSz="800067">
                <a:lnSpc>
                  <a:spcPct val="90000"/>
                </a:lnSpc>
                <a:spcBef>
                  <a:spcPct val="0"/>
                </a:spcBef>
                <a:spcAft>
                  <a:spcPct val="35000"/>
                </a:spcAft>
                <a:buFont typeface="Arial" pitchFamily="34" charset="0"/>
                <a:buChar char="•"/>
              </a:pPr>
              <a:r>
                <a:rPr lang="en-US" sz="1500" dirty="0" smtClean="0">
                  <a:solidFill>
                    <a:schemeClr val="tx1">
                      <a:lumMod val="65000"/>
                    </a:schemeClr>
                  </a:solidFill>
                  <a:latin typeface="+mj-lt"/>
                </a:rPr>
                <a:t>Consolidated and expanded mobile device management</a:t>
              </a:r>
            </a:p>
            <a:p>
              <a:pPr marL="682597" lvl="1" indent="-225415" defTabSz="800067">
                <a:lnSpc>
                  <a:spcPct val="90000"/>
                </a:lnSpc>
                <a:spcBef>
                  <a:spcPct val="0"/>
                </a:spcBef>
                <a:spcAft>
                  <a:spcPct val="35000"/>
                </a:spcAft>
                <a:buFont typeface="Arial" pitchFamily="34" charset="0"/>
                <a:buChar char="•"/>
              </a:pPr>
              <a:r>
                <a:rPr lang="en-US" sz="1500" dirty="0" smtClean="0">
                  <a:solidFill>
                    <a:schemeClr val="tx1">
                      <a:lumMod val="65000"/>
                    </a:schemeClr>
                  </a:solidFill>
                  <a:latin typeface="+mj-lt"/>
                </a:rPr>
                <a:t>Improvements to Operating System Deployment and Remote Control</a:t>
              </a:r>
            </a:p>
            <a:p>
              <a:pPr marL="682597" lvl="1" indent="-225415" defTabSz="800067">
                <a:lnSpc>
                  <a:spcPct val="90000"/>
                </a:lnSpc>
                <a:spcBef>
                  <a:spcPct val="0"/>
                </a:spcBef>
                <a:spcAft>
                  <a:spcPct val="35000"/>
                </a:spcAft>
                <a:buFont typeface="Arial" pitchFamily="34" charset="0"/>
                <a:buChar char="•"/>
              </a:pPr>
              <a:r>
                <a:rPr lang="en-US" sz="1500" dirty="0" smtClean="0">
                  <a:solidFill>
                    <a:schemeClr val="tx1">
                      <a:lumMod val="65000"/>
                    </a:schemeClr>
                  </a:solidFill>
                  <a:latin typeface="+mj-lt"/>
                </a:rPr>
                <a:t>And much, much more…</a:t>
              </a:r>
            </a:p>
            <a:p>
              <a:pPr marL="682597" lvl="1" indent="-225415" defTabSz="800067">
                <a:lnSpc>
                  <a:spcPct val="90000"/>
                </a:lnSpc>
                <a:spcBef>
                  <a:spcPct val="0"/>
                </a:spcBef>
                <a:spcAft>
                  <a:spcPct val="35000"/>
                </a:spcAft>
                <a:buFont typeface="Arial" pitchFamily="34" charset="0"/>
                <a:buChar char="•"/>
              </a:pPr>
              <a:endParaRPr lang="en-US" sz="1200" dirty="0" smtClean="0">
                <a:solidFill>
                  <a:schemeClr val="tx1"/>
                </a:solidFill>
                <a:latin typeface="Segoe"/>
              </a:endParaRPr>
            </a:p>
          </p:txBody>
        </p:sp>
      </p:grpSp>
      <p:pic>
        <p:nvPicPr>
          <p:cNvPr id="8" name="Picture 3" descr="C:\Users\jeffwe\Pictures\13343_Client_Infastructure_Monitoring_F.png"/>
          <p:cNvPicPr>
            <a:picLocks noChangeAspect="1" noChangeArrowheads="1"/>
          </p:cNvPicPr>
          <p:nvPr/>
        </p:nvPicPr>
        <p:blipFill>
          <a:blip r:embed="rId4" cstate="print"/>
          <a:srcRect/>
          <a:stretch>
            <a:fillRect/>
          </a:stretch>
        </p:blipFill>
        <p:spPr bwMode="auto">
          <a:xfrm>
            <a:off x="509899" y="3056965"/>
            <a:ext cx="2031471" cy="1524000"/>
          </a:xfrm>
          <a:prstGeom prst="rect">
            <a:avLst/>
          </a:prstGeom>
          <a:noFill/>
        </p:spPr>
      </p:pic>
      <p:pic>
        <p:nvPicPr>
          <p:cNvPr id="29"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2236649" y="4961965"/>
            <a:ext cx="618767" cy="559671"/>
          </a:xfrm>
          <a:prstGeom prst="rect">
            <a:avLst/>
          </a:prstGeom>
          <a:noFill/>
        </p:spPr>
      </p:pic>
      <p:pic>
        <p:nvPicPr>
          <p:cNvPr id="30"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1728780" y="4961965"/>
            <a:ext cx="618767" cy="559671"/>
          </a:xfrm>
          <a:prstGeom prst="rect">
            <a:avLst/>
          </a:prstGeom>
          <a:noFill/>
        </p:spPr>
      </p:pic>
      <p:pic>
        <p:nvPicPr>
          <p:cNvPr id="31"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1220914" y="4961965"/>
            <a:ext cx="618767" cy="559671"/>
          </a:xfrm>
          <a:prstGeom prst="rect">
            <a:avLst/>
          </a:prstGeom>
          <a:noFill/>
        </p:spPr>
      </p:pic>
      <p:pic>
        <p:nvPicPr>
          <p:cNvPr id="32"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713046" y="4961965"/>
            <a:ext cx="618767" cy="559671"/>
          </a:xfrm>
          <a:prstGeom prst="rect">
            <a:avLst/>
          </a:prstGeom>
          <a:noFill/>
        </p:spPr>
      </p:pic>
      <p:pic>
        <p:nvPicPr>
          <p:cNvPr id="34"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2033502" y="5266766"/>
            <a:ext cx="618767" cy="559671"/>
          </a:xfrm>
          <a:prstGeom prst="rect">
            <a:avLst/>
          </a:prstGeom>
          <a:noFill/>
        </p:spPr>
      </p:pic>
      <p:pic>
        <p:nvPicPr>
          <p:cNvPr id="35"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1525633" y="5266766"/>
            <a:ext cx="618767" cy="559671"/>
          </a:xfrm>
          <a:prstGeom prst="rect">
            <a:avLst/>
          </a:prstGeom>
          <a:noFill/>
        </p:spPr>
      </p:pic>
      <p:pic>
        <p:nvPicPr>
          <p:cNvPr id="36"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1017765" y="5266766"/>
            <a:ext cx="618767" cy="559671"/>
          </a:xfrm>
          <a:prstGeom prst="rect">
            <a:avLst/>
          </a:prstGeom>
          <a:noFill/>
        </p:spPr>
      </p:pic>
      <p:pic>
        <p:nvPicPr>
          <p:cNvPr id="37"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1830355" y="5647766"/>
            <a:ext cx="618767" cy="559671"/>
          </a:xfrm>
          <a:prstGeom prst="rect">
            <a:avLst/>
          </a:prstGeom>
          <a:noFill/>
        </p:spPr>
      </p:pic>
      <p:pic>
        <p:nvPicPr>
          <p:cNvPr id="38"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1322486" y="5647766"/>
            <a:ext cx="618767" cy="559671"/>
          </a:xfrm>
          <a:prstGeom prst="rect">
            <a:avLst/>
          </a:prstGeom>
          <a:noFill/>
        </p:spPr>
      </p:pic>
      <p:pic>
        <p:nvPicPr>
          <p:cNvPr id="39"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1627208" y="5952566"/>
            <a:ext cx="618767" cy="559671"/>
          </a:xfrm>
          <a:prstGeom prst="rect">
            <a:avLst/>
          </a:prstGeom>
          <a:noFill/>
        </p:spPr>
      </p:pic>
      <p:grpSp>
        <p:nvGrpSpPr>
          <p:cNvPr id="4" name="Group 44"/>
          <p:cNvGrpSpPr/>
          <p:nvPr/>
        </p:nvGrpSpPr>
        <p:grpSpPr>
          <a:xfrm>
            <a:off x="457081" y="1251613"/>
            <a:ext cx="11274663" cy="1729152"/>
            <a:chOff x="341376" y="1371600"/>
            <a:chExt cx="8458200" cy="1600200"/>
          </a:xfrm>
        </p:grpSpPr>
        <p:pic>
          <p:nvPicPr>
            <p:cNvPr id="1030" name="Picture 6" descr="D:\DVD Art\DVD_ART34\Artwork_Imagery\Shapes\Circular shapes\3d Disc shapes\flat blue cylinder disc.png"/>
            <p:cNvPicPr>
              <a:picLocks noChangeAspect="1" noChangeArrowheads="1"/>
            </p:cNvPicPr>
            <p:nvPr/>
          </p:nvPicPr>
          <p:blipFill>
            <a:blip r:embed="rId3" cstate="print"/>
            <a:srcRect/>
            <a:stretch>
              <a:fillRect/>
            </a:stretch>
          </p:blipFill>
          <p:spPr bwMode="auto">
            <a:xfrm>
              <a:off x="533400" y="2133600"/>
              <a:ext cx="1676400" cy="609600"/>
            </a:xfrm>
            <a:prstGeom prst="rect">
              <a:avLst/>
            </a:prstGeom>
            <a:noFill/>
          </p:spPr>
        </p:pic>
        <p:pic>
          <p:nvPicPr>
            <p:cNvPr id="1029" name="Picture 5" descr="C:\Users\jeffwe\Pictures\13343_Simplified_Windows_Vista_Deployment_F.png"/>
            <p:cNvPicPr>
              <a:picLocks noChangeAspect="1" noChangeArrowheads="1"/>
            </p:cNvPicPr>
            <p:nvPr/>
          </p:nvPicPr>
          <p:blipFill>
            <a:blip r:embed="rId6" cstate="print"/>
            <a:srcRect/>
            <a:stretch>
              <a:fillRect/>
            </a:stretch>
          </p:blipFill>
          <p:spPr bwMode="auto">
            <a:xfrm>
              <a:off x="1219200" y="1828800"/>
              <a:ext cx="1143000" cy="1143000"/>
            </a:xfrm>
            <a:prstGeom prst="rect">
              <a:avLst/>
            </a:prstGeom>
            <a:noFill/>
          </p:spPr>
        </p:pic>
        <p:pic>
          <p:nvPicPr>
            <p:cNvPr id="25"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533400" y="1752600"/>
              <a:ext cx="464196" cy="559670"/>
            </a:xfrm>
            <a:prstGeom prst="rect">
              <a:avLst/>
            </a:prstGeom>
            <a:noFill/>
          </p:spPr>
        </p:pic>
        <p:pic>
          <p:nvPicPr>
            <p:cNvPr id="26" name="Picture 37" descr="D:\DVD Art\DVD_ART34\Logos\Microsoft Office 2007 - all products\Outlook 2007\Office Outlook 2007 Product Icon.png"/>
            <p:cNvPicPr>
              <a:picLocks noChangeAspect="1" noChangeArrowheads="1"/>
            </p:cNvPicPr>
            <p:nvPr/>
          </p:nvPicPr>
          <p:blipFill>
            <a:blip r:embed="rId7" cstate="print"/>
            <a:srcRect/>
            <a:stretch>
              <a:fillRect/>
            </a:stretch>
          </p:blipFill>
          <p:spPr bwMode="auto">
            <a:xfrm>
              <a:off x="1295400" y="1371600"/>
              <a:ext cx="652645" cy="609600"/>
            </a:xfrm>
            <a:prstGeom prst="rect">
              <a:avLst/>
            </a:prstGeom>
            <a:noFill/>
          </p:spPr>
        </p:pic>
        <p:pic>
          <p:nvPicPr>
            <p:cNvPr id="27" name="Picture 16" descr="D:\DVD Art\DVD_ART34\Artwork_Imagery\Shapes\Arrows\Curved\big green arrow.png"/>
            <p:cNvPicPr>
              <a:picLocks noChangeAspect="1" noChangeArrowheads="1"/>
            </p:cNvPicPr>
            <p:nvPr/>
          </p:nvPicPr>
          <p:blipFill>
            <a:blip r:embed="rId8" cstate="print">
              <a:duotone>
                <a:schemeClr val="accent3">
                  <a:shade val="45000"/>
                  <a:satMod val="135000"/>
                </a:schemeClr>
                <a:prstClr val="white"/>
              </a:duotone>
            </a:blip>
            <a:srcRect/>
            <a:stretch>
              <a:fillRect/>
            </a:stretch>
          </p:blipFill>
          <p:spPr bwMode="auto">
            <a:xfrm rot="5762876" flipV="1">
              <a:off x="862322" y="1503979"/>
              <a:ext cx="522280" cy="505254"/>
            </a:xfrm>
            <a:prstGeom prst="rect">
              <a:avLst/>
            </a:prstGeom>
            <a:noFill/>
          </p:spPr>
        </p:pic>
        <p:pic>
          <p:nvPicPr>
            <p:cNvPr id="28" name="Picture 16" descr="D:\DVD Art\DVD_ART34\Artwork_Imagery\Shapes\Arrows\Curved\big green arrow.png"/>
            <p:cNvPicPr>
              <a:picLocks noChangeAspect="1" noChangeArrowheads="1"/>
            </p:cNvPicPr>
            <p:nvPr/>
          </p:nvPicPr>
          <p:blipFill>
            <a:blip r:embed="rId9" cstate="print">
              <a:duotone>
                <a:schemeClr val="accent3">
                  <a:shade val="45000"/>
                  <a:satMod val="135000"/>
                </a:schemeClr>
                <a:prstClr val="white"/>
              </a:duotone>
            </a:blip>
            <a:srcRect/>
            <a:stretch>
              <a:fillRect/>
            </a:stretch>
          </p:blipFill>
          <p:spPr bwMode="auto">
            <a:xfrm rot="4451567">
              <a:off x="890541" y="1971530"/>
              <a:ext cx="515123" cy="498331"/>
            </a:xfrm>
            <a:prstGeom prst="rect">
              <a:avLst/>
            </a:prstGeom>
            <a:noFill/>
          </p:spPr>
        </p:pic>
        <p:sp>
          <p:nvSpPr>
            <p:cNvPr id="41" name="Rounded Rectangle 40"/>
            <p:cNvSpPr/>
            <p:nvPr/>
          </p:nvSpPr>
          <p:spPr>
            <a:xfrm>
              <a:off x="341376" y="1371600"/>
              <a:ext cx="8458200" cy="1447800"/>
            </a:xfrm>
            <a:prstGeom prst="roundRect">
              <a:avLst>
                <a:gd name="adj" fmla="val 10000"/>
              </a:avLst>
            </a:prstGeom>
            <a:noFill/>
            <a:ln>
              <a:solidFill>
                <a:schemeClr val="accent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4"/>
            <p:cNvSpPr/>
            <p:nvPr/>
          </p:nvSpPr>
          <p:spPr>
            <a:xfrm>
              <a:off x="2284476" y="1371600"/>
              <a:ext cx="6515099" cy="1447800"/>
            </a:xfrm>
            <a:prstGeom prst="rect">
              <a:avLst/>
            </a:prstGeom>
            <a:ln>
              <a:solidFill>
                <a:schemeClr val="accent1"/>
              </a:solid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t" anchorCtr="0">
              <a:noAutofit/>
            </a:bodyPr>
            <a:lstStyle/>
            <a:p>
              <a:pPr defTabSz="800067" eaLnBrk="0" fontAlgn="base" hangingPunct="0">
                <a:lnSpc>
                  <a:spcPct val="90000"/>
                </a:lnSpc>
                <a:spcBef>
                  <a:spcPct val="0"/>
                </a:spcBef>
                <a:spcAft>
                  <a:spcPct val="0"/>
                </a:spcAft>
                <a:buFont typeface="Arial" pitchFamily="34" charset="0"/>
                <a:buChar char="•"/>
              </a:pPr>
              <a:endParaRPr lang="en-US" sz="1900" b="1" dirty="0">
                <a:solidFill>
                  <a:schemeClr val="tx1"/>
                </a:solidFill>
                <a:effectLst>
                  <a:outerShdw blurRad="38100" dist="38100" dir="2700000" algn="tl">
                    <a:srgbClr val="000000">
                      <a:alpha val="43137"/>
                    </a:srgbClr>
                  </a:outerShdw>
                </a:effectLst>
                <a:latin typeface="Segoe Light" pitchFamily="34" charset="0"/>
                <a:ea typeface="+mj-ea"/>
                <a:cs typeface="+mj-cs"/>
              </a:endParaRPr>
            </a:p>
          </p:txBody>
        </p:sp>
      </p:grpSp>
      <p:grpSp>
        <p:nvGrpSpPr>
          <p:cNvPr id="5" name="Group 58"/>
          <p:cNvGrpSpPr/>
          <p:nvPr/>
        </p:nvGrpSpPr>
        <p:grpSpPr>
          <a:xfrm>
            <a:off x="457642" y="1251613"/>
            <a:ext cx="11276132" cy="1729152"/>
            <a:chOff x="341376" y="1242648"/>
            <a:chExt cx="8459302" cy="1729152"/>
          </a:xfrm>
        </p:grpSpPr>
        <p:pic>
          <p:nvPicPr>
            <p:cNvPr id="60" name="Picture 6" descr="D:\DVD Art\DVD_ART34\Artwork_Imagery\Shapes\Circular shapes\3d Disc shapes\flat blue cylinder disc.png"/>
            <p:cNvPicPr>
              <a:picLocks noChangeAspect="1" noChangeArrowheads="1"/>
            </p:cNvPicPr>
            <p:nvPr/>
          </p:nvPicPr>
          <p:blipFill>
            <a:blip r:embed="rId3" cstate="print"/>
            <a:srcRect/>
            <a:stretch>
              <a:fillRect/>
            </a:stretch>
          </p:blipFill>
          <p:spPr bwMode="auto">
            <a:xfrm>
              <a:off x="533400" y="2133600"/>
              <a:ext cx="1676400" cy="609600"/>
            </a:xfrm>
            <a:prstGeom prst="rect">
              <a:avLst/>
            </a:prstGeom>
            <a:noFill/>
          </p:spPr>
        </p:pic>
        <p:pic>
          <p:nvPicPr>
            <p:cNvPr id="61" name="Picture 60" descr="C:\Users\jeffwe\Pictures\13343_Simplified_Windows_Vista_Deployment_F.png"/>
            <p:cNvPicPr>
              <a:picLocks noChangeAspect="1" noChangeArrowheads="1"/>
            </p:cNvPicPr>
            <p:nvPr/>
          </p:nvPicPr>
          <p:blipFill>
            <a:blip r:embed="rId6" cstate="print"/>
            <a:srcRect/>
            <a:stretch>
              <a:fillRect/>
            </a:stretch>
          </p:blipFill>
          <p:spPr bwMode="auto">
            <a:xfrm>
              <a:off x="1219200" y="1828800"/>
              <a:ext cx="1143000" cy="1143000"/>
            </a:xfrm>
            <a:prstGeom prst="rect">
              <a:avLst/>
            </a:prstGeom>
            <a:noFill/>
          </p:spPr>
        </p:pic>
        <p:pic>
          <p:nvPicPr>
            <p:cNvPr id="62" name="Picture 9" descr="D:\DVD Art\DVD_ART34\Artwork_Imagery\Icons - Illustrations\_WINDOWS VISTA ICONS\Child User children family boy girl.png"/>
            <p:cNvPicPr>
              <a:picLocks noChangeAspect="1" noChangeArrowheads="1"/>
            </p:cNvPicPr>
            <p:nvPr/>
          </p:nvPicPr>
          <p:blipFill>
            <a:blip r:embed="rId5" cstate="print"/>
            <a:srcRect/>
            <a:stretch>
              <a:fillRect/>
            </a:stretch>
          </p:blipFill>
          <p:spPr bwMode="auto">
            <a:xfrm>
              <a:off x="533400" y="1752600"/>
              <a:ext cx="464196" cy="559670"/>
            </a:xfrm>
            <a:prstGeom prst="rect">
              <a:avLst/>
            </a:prstGeom>
            <a:noFill/>
          </p:spPr>
        </p:pic>
        <p:pic>
          <p:nvPicPr>
            <p:cNvPr id="63" name="Picture 37" descr="D:\DVD Art\DVD_ART34\Logos\Microsoft Office 2007 - all products\Outlook 2007\Office Outlook 2007 Product Icon.png"/>
            <p:cNvPicPr>
              <a:picLocks noChangeAspect="1" noChangeArrowheads="1"/>
            </p:cNvPicPr>
            <p:nvPr/>
          </p:nvPicPr>
          <p:blipFill>
            <a:blip r:embed="rId7" cstate="print"/>
            <a:srcRect/>
            <a:stretch>
              <a:fillRect/>
            </a:stretch>
          </p:blipFill>
          <p:spPr bwMode="auto">
            <a:xfrm>
              <a:off x="1295400" y="1371600"/>
              <a:ext cx="652645" cy="609600"/>
            </a:xfrm>
            <a:prstGeom prst="rect">
              <a:avLst/>
            </a:prstGeom>
            <a:noFill/>
          </p:spPr>
        </p:pic>
        <p:pic>
          <p:nvPicPr>
            <p:cNvPr id="64" name="Picture 16" descr="D:\DVD Art\DVD_ART34\Artwork_Imagery\Shapes\Arrows\Curved\big green arrow.png"/>
            <p:cNvPicPr>
              <a:picLocks noChangeAspect="1" noChangeArrowheads="1"/>
            </p:cNvPicPr>
            <p:nvPr/>
          </p:nvPicPr>
          <p:blipFill>
            <a:blip r:embed="rId8" cstate="print">
              <a:duotone>
                <a:schemeClr val="accent3">
                  <a:shade val="45000"/>
                  <a:satMod val="135000"/>
                </a:schemeClr>
                <a:prstClr val="white"/>
              </a:duotone>
            </a:blip>
            <a:srcRect/>
            <a:stretch>
              <a:fillRect/>
            </a:stretch>
          </p:blipFill>
          <p:spPr bwMode="auto">
            <a:xfrm rot="5762876" flipV="1">
              <a:off x="862322" y="1503979"/>
              <a:ext cx="522280" cy="505254"/>
            </a:xfrm>
            <a:prstGeom prst="rect">
              <a:avLst/>
            </a:prstGeom>
            <a:noFill/>
          </p:spPr>
        </p:pic>
        <p:pic>
          <p:nvPicPr>
            <p:cNvPr id="65" name="Picture 16" descr="D:\DVD Art\DVD_ART34\Artwork_Imagery\Shapes\Arrows\Curved\big green arrow.png"/>
            <p:cNvPicPr>
              <a:picLocks noChangeAspect="1" noChangeArrowheads="1"/>
            </p:cNvPicPr>
            <p:nvPr/>
          </p:nvPicPr>
          <p:blipFill>
            <a:blip r:embed="rId9" cstate="print">
              <a:duotone>
                <a:schemeClr val="accent3">
                  <a:shade val="45000"/>
                  <a:satMod val="135000"/>
                </a:schemeClr>
                <a:prstClr val="white"/>
              </a:duotone>
            </a:blip>
            <a:srcRect/>
            <a:stretch>
              <a:fillRect/>
            </a:stretch>
          </p:blipFill>
          <p:spPr bwMode="auto">
            <a:xfrm rot="4451567">
              <a:off x="890541" y="1971530"/>
              <a:ext cx="515123" cy="498331"/>
            </a:xfrm>
            <a:prstGeom prst="rect">
              <a:avLst/>
            </a:prstGeom>
            <a:noFill/>
          </p:spPr>
        </p:pic>
        <p:sp>
          <p:nvSpPr>
            <p:cNvPr id="66" name="Rounded Rectangle 65"/>
            <p:cNvSpPr/>
            <p:nvPr/>
          </p:nvSpPr>
          <p:spPr>
            <a:xfrm>
              <a:off x="341376" y="1242648"/>
              <a:ext cx="8458200" cy="1576752"/>
            </a:xfrm>
            <a:prstGeom prst="roundRect">
              <a:avLst>
                <a:gd name="adj" fmla="val 10000"/>
              </a:avLst>
            </a:prstGeom>
            <a:noFill/>
            <a:ln>
              <a:solidFill>
                <a:schemeClr val="accent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7" name="Rounded Rectangle 4"/>
            <p:cNvSpPr/>
            <p:nvPr/>
          </p:nvSpPr>
          <p:spPr>
            <a:xfrm>
              <a:off x="2285579" y="1242648"/>
              <a:ext cx="6515099" cy="1576752"/>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t" anchorCtr="0">
              <a:noAutofit/>
            </a:bodyPr>
            <a:lstStyle/>
            <a:p>
              <a:pPr defTabSz="800067" eaLnBrk="0" fontAlgn="base" hangingPunct="0">
                <a:lnSpc>
                  <a:spcPct val="90000"/>
                </a:lnSpc>
                <a:spcBef>
                  <a:spcPct val="0"/>
                </a:spcBef>
                <a:spcAft>
                  <a:spcPct val="0"/>
                </a:spcAft>
              </a:pPr>
              <a:r>
                <a:rPr lang="en-US" b="1" kern="1200" dirty="0" smtClean="0">
                  <a:solidFill>
                    <a:schemeClr val="tx1"/>
                  </a:solidFill>
                  <a:effectLst>
                    <a:outerShdw blurRad="38100" dist="38100" dir="2700000" algn="tl">
                      <a:srgbClr val="000000">
                        <a:alpha val="43137"/>
                      </a:srgbClr>
                    </a:outerShdw>
                  </a:effectLst>
                  <a:latin typeface="+mj-lt"/>
                  <a:ea typeface="+mj-ea"/>
                  <a:cs typeface="+mj-cs"/>
                </a:rPr>
                <a:t>Embrace user-centric management</a:t>
              </a:r>
              <a:endParaRPr lang="en-US" b="1" dirty="0" smtClean="0">
                <a:solidFill>
                  <a:schemeClr val="tx1"/>
                </a:solidFill>
                <a:effectLst>
                  <a:outerShdw blurRad="38100" dist="38100" dir="2700000" algn="tl">
                    <a:srgbClr val="000000">
                      <a:alpha val="43137"/>
                    </a:srgbClr>
                  </a:outerShdw>
                </a:effectLst>
                <a:latin typeface="+mj-lt"/>
              </a:endParaRPr>
            </a:p>
            <a:p>
              <a:pPr marL="693709" lvl="2" indent="-236528" fontAlgn="base">
                <a:lnSpc>
                  <a:spcPct val="90000"/>
                </a:lnSpc>
                <a:spcBef>
                  <a:spcPct val="20000"/>
                </a:spcBef>
                <a:spcAft>
                  <a:spcPct val="15000"/>
                </a:spcAft>
                <a:buFont typeface="Arial" pitchFamily="34" charset="0"/>
                <a:buChar char="•"/>
              </a:pPr>
              <a:r>
                <a:rPr lang="en-US" sz="1500" dirty="0" smtClean="0">
                  <a:solidFill>
                    <a:schemeClr val="tx1"/>
                  </a:solidFill>
                  <a:effectLst>
                    <a:outerShdw blurRad="38100" dist="38100" dir="2700000" algn="tl">
                      <a:srgbClr val="000000">
                        <a:alpha val="43137"/>
                      </a:srgbClr>
                    </a:outerShdw>
                  </a:effectLst>
                  <a:latin typeface="+mj-lt"/>
                </a:rPr>
                <a:t>Provide a rich application </a:t>
              </a:r>
              <a:r>
                <a:rPr lang="en-US" sz="1500" dirty="0">
                  <a:solidFill>
                    <a:schemeClr val="tx1"/>
                  </a:solidFill>
                  <a:effectLst>
                    <a:outerShdw blurRad="38100" dist="38100" dir="2700000" algn="tl">
                      <a:srgbClr val="000000">
                        <a:alpha val="43137"/>
                      </a:srgbClr>
                    </a:outerShdw>
                  </a:effectLst>
                  <a:latin typeface="+mj-lt"/>
                </a:rPr>
                <a:t>management model to capture admin intent</a:t>
              </a:r>
            </a:p>
            <a:p>
              <a:pPr marL="693709" lvl="2" indent="-236528" fontAlgn="base">
                <a:lnSpc>
                  <a:spcPct val="90000"/>
                </a:lnSpc>
                <a:spcBef>
                  <a:spcPct val="20000"/>
                </a:spcBef>
                <a:spcAft>
                  <a:spcPct val="15000"/>
                </a:spcAft>
                <a:buFont typeface="Arial" pitchFamily="34" charset="0"/>
                <a:buChar char="•"/>
              </a:pPr>
              <a:r>
                <a:rPr lang="en-US" sz="1500" dirty="0" smtClean="0">
                  <a:solidFill>
                    <a:schemeClr val="tx1"/>
                  </a:solidFill>
                  <a:effectLst>
                    <a:outerShdw blurRad="38100" dist="38100" dir="2700000" algn="tl">
                      <a:srgbClr val="000000">
                        <a:alpha val="43137"/>
                      </a:srgbClr>
                    </a:outerShdw>
                  </a:effectLst>
                  <a:latin typeface="+mj-lt"/>
                </a:rPr>
                <a:t>Allow the administrator to think users first</a:t>
              </a:r>
            </a:p>
            <a:p>
              <a:pPr marL="693709" lvl="2" indent="-236528" fontAlgn="base">
                <a:lnSpc>
                  <a:spcPct val="90000"/>
                </a:lnSpc>
                <a:spcBef>
                  <a:spcPct val="20000"/>
                </a:spcBef>
                <a:spcAft>
                  <a:spcPct val="15000"/>
                </a:spcAft>
                <a:buFont typeface="Arial" pitchFamily="34" charset="0"/>
                <a:buChar char="•"/>
              </a:pPr>
              <a:r>
                <a:rPr lang="en-US" sz="1500" dirty="0" smtClean="0">
                  <a:solidFill>
                    <a:schemeClr val="tx1"/>
                  </a:solidFill>
                  <a:effectLst>
                    <a:outerShdw blurRad="38100" dist="38100" dir="2700000" algn="tl">
                      <a:srgbClr val="000000">
                        <a:alpha val="43137"/>
                      </a:srgbClr>
                    </a:outerShdw>
                  </a:effectLst>
                  <a:latin typeface="+mj-lt"/>
                </a:rPr>
                <a:t>Provide the end user a fitting user experience to find/install software with</a:t>
              </a:r>
            </a:p>
            <a:p>
              <a:pPr marL="693709" lvl="2" indent="-236528" fontAlgn="base">
                <a:lnSpc>
                  <a:spcPct val="90000"/>
                </a:lnSpc>
                <a:spcBef>
                  <a:spcPct val="20000"/>
                </a:spcBef>
                <a:spcAft>
                  <a:spcPct val="15000"/>
                </a:spcAft>
                <a:buFont typeface="Arial" pitchFamily="34" charset="0"/>
                <a:buChar char="•"/>
              </a:pPr>
              <a:r>
                <a:rPr lang="en-US" sz="1500" dirty="0" smtClean="0">
                  <a:solidFill>
                    <a:schemeClr val="tx1"/>
                  </a:solidFill>
                  <a:effectLst>
                    <a:outerShdw blurRad="38100" dist="38100" dir="2700000" algn="tl">
                      <a:srgbClr val="000000">
                        <a:alpha val="43137"/>
                      </a:srgbClr>
                    </a:outerShdw>
                  </a:effectLst>
                  <a:latin typeface="+mj-lt"/>
                </a:rPr>
                <a:t>Allow the user to define their relationship to applications</a:t>
              </a:r>
            </a:p>
          </p:txBody>
        </p:sp>
      </p:grpSp>
    </p:spTree>
    <p:extLst>
      <p:ext uri="{BB962C8B-B14F-4D97-AF65-F5344CB8AC3E}">
        <p14:creationId xmlns="" xmlns:p14="http://schemas.microsoft.com/office/powerpoint/2010/main" val="207032795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609397"/>
          </a:xfrm>
        </p:spPr>
        <p:txBody>
          <a:bodyPr/>
          <a:lstStyle/>
          <a:p>
            <a:r>
              <a:rPr lang="en-US" dirty="0" smtClean="0"/>
              <a:t>New Features for Software Distribution </a:t>
            </a:r>
            <a:r>
              <a:rPr lang="en-US" dirty="0" err="1" smtClean="0"/>
              <a:t>v.Next</a:t>
            </a:r>
            <a:endParaRPr lang="en-US" dirty="0"/>
          </a:p>
        </p:txBody>
      </p:sp>
      <p:sp>
        <p:nvSpPr>
          <p:cNvPr id="3" name="Content Placeholder 2"/>
          <p:cNvSpPr>
            <a:spLocks noGrp="1"/>
          </p:cNvSpPr>
          <p:nvPr>
            <p:ph sz="half" idx="1"/>
          </p:nvPr>
        </p:nvSpPr>
        <p:spPr>
          <a:xfrm>
            <a:off x="519113" y="1447801"/>
            <a:ext cx="5486400" cy="3551742"/>
          </a:xfrm>
        </p:spPr>
        <p:txBody>
          <a:bodyPr/>
          <a:lstStyle/>
          <a:p>
            <a:r>
              <a:rPr lang="en-US" dirty="0" smtClean="0"/>
              <a:t>Application Model</a:t>
            </a:r>
          </a:p>
          <a:p>
            <a:pPr lvl="1"/>
            <a:r>
              <a:rPr lang="en-US" dirty="0" smtClean="0"/>
              <a:t>Incorporates all supported </a:t>
            </a:r>
            <a:br>
              <a:rPr lang="en-US" dirty="0" smtClean="0"/>
            </a:br>
            <a:r>
              <a:rPr lang="en-US" dirty="0" smtClean="0"/>
              <a:t>software types </a:t>
            </a:r>
            <a:br>
              <a:rPr lang="en-US" dirty="0" smtClean="0"/>
            </a:br>
            <a:r>
              <a:rPr lang="en-US" dirty="0" smtClean="0"/>
              <a:t>(MSI, Script, App-V, Mobile CAB)</a:t>
            </a:r>
          </a:p>
          <a:p>
            <a:pPr lvl="1"/>
            <a:r>
              <a:rPr lang="en-US" dirty="0" smtClean="0"/>
              <a:t>Greatly improved dependency handling</a:t>
            </a:r>
          </a:p>
          <a:p>
            <a:pPr lvl="1"/>
            <a:r>
              <a:rPr lang="en-US" dirty="0" smtClean="0"/>
              <a:t>Installation requirement rules</a:t>
            </a:r>
          </a:p>
          <a:p>
            <a:r>
              <a:rPr lang="en-US" dirty="0" smtClean="0"/>
              <a:t>User Device Affinity</a:t>
            </a:r>
          </a:p>
          <a:p>
            <a:r>
              <a:rPr lang="en-US" dirty="0" smtClean="0"/>
              <a:t>Unified deployment process</a:t>
            </a:r>
          </a:p>
        </p:txBody>
      </p:sp>
      <p:sp>
        <p:nvSpPr>
          <p:cNvPr id="4" name="Content Placeholder 3"/>
          <p:cNvSpPr>
            <a:spLocks noGrp="1"/>
          </p:cNvSpPr>
          <p:nvPr>
            <p:ph sz="half" idx="2"/>
          </p:nvPr>
        </p:nvSpPr>
        <p:spPr>
          <a:xfrm>
            <a:off x="6181725" y="1447800"/>
            <a:ext cx="5486400" cy="3767185"/>
          </a:xfrm>
        </p:spPr>
        <p:txBody>
          <a:bodyPr/>
          <a:lstStyle/>
          <a:p>
            <a:r>
              <a:rPr lang="en-US" dirty="0" smtClean="0"/>
              <a:t>Unified monitoring experience</a:t>
            </a:r>
          </a:p>
          <a:p>
            <a:r>
              <a:rPr lang="en-US" dirty="0" smtClean="0"/>
              <a:t>End user experience</a:t>
            </a:r>
          </a:p>
          <a:p>
            <a:pPr lvl="1"/>
            <a:r>
              <a:rPr lang="en-US" dirty="0" smtClean="0"/>
              <a:t>Software Catalog</a:t>
            </a:r>
          </a:p>
          <a:p>
            <a:pPr lvl="1"/>
            <a:r>
              <a:rPr lang="en-US" dirty="0" smtClean="0"/>
              <a:t>Software Center</a:t>
            </a:r>
          </a:p>
          <a:p>
            <a:r>
              <a:rPr lang="en-US" dirty="0" smtClean="0"/>
              <a:t>Content management</a:t>
            </a:r>
          </a:p>
          <a:p>
            <a:pPr lvl="1"/>
            <a:r>
              <a:rPr lang="en-US" dirty="0" smtClean="0"/>
              <a:t>State based distribution </a:t>
            </a:r>
            <a:br>
              <a:rPr lang="en-US" dirty="0" smtClean="0"/>
            </a:br>
            <a:r>
              <a:rPr lang="en-US" dirty="0" smtClean="0"/>
              <a:t>point groups</a:t>
            </a:r>
          </a:p>
          <a:p>
            <a:pPr lvl="1"/>
            <a:r>
              <a:rPr lang="en-US" dirty="0" smtClean="0"/>
              <a:t>Single instance content store</a:t>
            </a:r>
          </a:p>
          <a:p>
            <a:endParaRPr lang="en-US" dirty="0"/>
          </a:p>
        </p:txBody>
      </p:sp>
    </p:spTree>
    <p:extLst>
      <p:ext uri="{BB962C8B-B14F-4D97-AF65-F5344CB8AC3E}">
        <p14:creationId xmlns="" xmlns:p14="http://schemas.microsoft.com/office/powerpoint/2010/main" val="174328307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1218795"/>
          </a:xfrm>
        </p:spPr>
        <p:txBody>
          <a:bodyPr/>
          <a:lstStyle/>
          <a:p>
            <a:r>
              <a:rPr lang="en-US" dirty="0" smtClean="0"/>
              <a:t>ConfigMgr 2007 to ConfigMgr </a:t>
            </a:r>
            <a:r>
              <a:rPr lang="en-US" dirty="0" err="1" smtClean="0"/>
              <a:t>v.Next</a:t>
            </a:r>
            <a:r>
              <a:rPr lang="en-US" dirty="0" smtClean="0"/>
              <a:t> Comparison – </a:t>
            </a:r>
            <a:r>
              <a:rPr lang="en-US" dirty="0" smtClean="0">
                <a:solidFill>
                  <a:schemeClr val="accent1"/>
                </a:solidFill>
              </a:rPr>
              <a:t>Application Model</a:t>
            </a:r>
            <a:endParaRPr lang="en-US" dirty="0">
              <a:solidFill>
                <a:schemeClr val="accent1"/>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1309583919"/>
              </p:ext>
            </p:extLst>
          </p:nvPr>
        </p:nvGraphicFramePr>
        <p:xfrm>
          <a:off x="2054468" y="2108680"/>
          <a:ext cx="8125884" cy="4008120"/>
        </p:xfrm>
        <a:graphic>
          <a:graphicData uri="http://schemas.openxmlformats.org/drawingml/2006/table">
            <a:tbl>
              <a:tblPr firstRow="1" bandRow="1">
                <a:tableStyleId>{5C22544A-7EE6-4342-B048-85BDC9FD1C3A}</a:tableStyleId>
              </a:tblPr>
              <a:tblGrid>
                <a:gridCol w="4062942"/>
                <a:gridCol w="4062942"/>
              </a:tblGrid>
              <a:tr h="375920">
                <a:tc>
                  <a:txBody>
                    <a:bodyPr/>
                    <a:lstStyle/>
                    <a:p>
                      <a:r>
                        <a:rPr lang="en-US" sz="1900" dirty="0" smtClean="0"/>
                        <a:t>Configuration Manager 2007</a:t>
                      </a:r>
                      <a:endParaRPr lang="en-US" sz="1900" dirty="0"/>
                    </a:p>
                  </a:txBody>
                  <a:tcPr marL="121888" marR="121888">
                    <a:solidFill>
                      <a:schemeClr val="accent2">
                        <a:lumMod val="75000"/>
                      </a:schemeClr>
                    </a:solidFill>
                  </a:tcPr>
                </a:tc>
                <a:tc>
                  <a:txBody>
                    <a:bodyPr/>
                    <a:lstStyle/>
                    <a:p>
                      <a:r>
                        <a:rPr lang="en-US" sz="1900" dirty="0" smtClean="0"/>
                        <a:t>Configuration Manager </a:t>
                      </a:r>
                      <a:r>
                        <a:rPr lang="en-US" sz="1900" dirty="0" err="1" smtClean="0"/>
                        <a:t>v.Next</a:t>
                      </a:r>
                      <a:endParaRPr lang="en-US" sz="1900" dirty="0"/>
                    </a:p>
                  </a:txBody>
                  <a:tcPr marL="121888" marR="121888">
                    <a:solidFill>
                      <a:schemeClr val="accent2">
                        <a:lumMod val="75000"/>
                      </a:schemeClr>
                    </a:solidFill>
                  </a:tcPr>
                </a:tc>
              </a:tr>
              <a:tr h="375920">
                <a:tc>
                  <a:txBody>
                    <a:bodyPr/>
                    <a:lstStyle/>
                    <a:p>
                      <a:r>
                        <a:rPr lang="en-US" sz="1900" dirty="0" smtClean="0"/>
                        <a:t>Package</a:t>
                      </a:r>
                      <a:endParaRPr lang="en-US" sz="1900" dirty="0"/>
                    </a:p>
                  </a:txBody>
                  <a:tcPr marL="121888" marR="121888">
                    <a:solidFill>
                      <a:schemeClr val="accent2">
                        <a:lumMod val="60000"/>
                        <a:lumOff val="40000"/>
                      </a:schemeClr>
                    </a:solidFill>
                  </a:tcPr>
                </a:tc>
                <a:tc rowSpan="2">
                  <a:txBody>
                    <a:bodyPr/>
                    <a:lstStyle/>
                    <a:p>
                      <a:r>
                        <a:rPr lang="en-US" sz="1900" dirty="0" smtClean="0"/>
                        <a:t>Application and Deployment Types</a:t>
                      </a:r>
                      <a:endParaRPr lang="en-US" sz="1900" dirty="0"/>
                    </a:p>
                  </a:txBody>
                  <a:tcPr marL="121888" marR="121888">
                    <a:solidFill>
                      <a:schemeClr val="accent2">
                        <a:lumMod val="60000"/>
                        <a:lumOff val="40000"/>
                      </a:schemeClr>
                    </a:solidFill>
                  </a:tcPr>
                </a:tc>
              </a:tr>
              <a:tr h="375920">
                <a:tc>
                  <a:txBody>
                    <a:bodyPr/>
                    <a:lstStyle/>
                    <a:p>
                      <a:r>
                        <a:rPr lang="en-US" sz="1900" dirty="0" smtClean="0"/>
                        <a:t>Program</a:t>
                      </a:r>
                      <a:endParaRPr lang="en-US" sz="1900" dirty="0"/>
                    </a:p>
                  </a:txBody>
                  <a:tcPr marL="121888" marR="121888">
                    <a:solidFill>
                      <a:schemeClr val="accent2">
                        <a:lumMod val="60000"/>
                        <a:lumOff val="40000"/>
                      </a:schemeClr>
                    </a:solidFill>
                  </a:tcPr>
                </a:tc>
                <a:tc vMerge="1">
                  <a:txBody>
                    <a:bodyPr/>
                    <a:lstStyle/>
                    <a:p>
                      <a:endParaRPr lang="en-US" dirty="0"/>
                    </a:p>
                  </a:txBody>
                  <a:tcPr/>
                </a:tc>
              </a:tr>
              <a:tr h="660400">
                <a:tc>
                  <a:txBody>
                    <a:bodyPr/>
                    <a:lstStyle/>
                    <a:p>
                      <a:r>
                        <a:rPr lang="en-US" sz="1900" dirty="0" smtClean="0"/>
                        <a:t>Advertisement (install status)</a:t>
                      </a:r>
                      <a:endParaRPr lang="en-US" sz="1900" dirty="0"/>
                    </a:p>
                  </a:txBody>
                  <a:tcPr marL="121888" marR="121888">
                    <a:solidFill>
                      <a:schemeClr val="accent2">
                        <a:lumMod val="60000"/>
                        <a:lumOff val="40000"/>
                      </a:schemeClr>
                    </a:solidFill>
                  </a:tcPr>
                </a:tc>
                <a:tc>
                  <a:txBody>
                    <a:bodyPr/>
                    <a:lstStyle/>
                    <a:p>
                      <a:r>
                        <a:rPr lang="en-US" sz="1900" dirty="0" smtClean="0"/>
                        <a:t>Deployment (state based) via detection method</a:t>
                      </a:r>
                      <a:endParaRPr lang="en-US" sz="1900" dirty="0"/>
                    </a:p>
                  </a:txBody>
                  <a:tcPr marL="121888" marR="121888">
                    <a:solidFill>
                      <a:schemeClr val="accent2">
                        <a:lumMod val="60000"/>
                        <a:lumOff val="40000"/>
                      </a:schemeClr>
                    </a:solidFill>
                  </a:tcPr>
                </a:tc>
              </a:tr>
              <a:tr h="375920">
                <a:tc>
                  <a:txBody>
                    <a:bodyPr/>
                    <a:lstStyle/>
                    <a:p>
                      <a:r>
                        <a:rPr lang="en-US" sz="1900" dirty="0" smtClean="0"/>
                        <a:t>Collection rules (server)</a:t>
                      </a:r>
                      <a:endParaRPr lang="en-US" sz="1900" dirty="0"/>
                    </a:p>
                  </a:txBody>
                  <a:tcPr marL="121888" marR="121888">
                    <a:solidFill>
                      <a:schemeClr val="accent2">
                        <a:lumMod val="60000"/>
                        <a:lumOff val="40000"/>
                      </a:schemeClr>
                    </a:solidFill>
                  </a:tcPr>
                </a:tc>
                <a:tc>
                  <a:txBody>
                    <a:bodyPr/>
                    <a:lstStyle/>
                    <a:p>
                      <a:r>
                        <a:rPr lang="en-US" sz="1900" dirty="0" smtClean="0"/>
                        <a:t>Requirement</a:t>
                      </a:r>
                      <a:r>
                        <a:rPr lang="en-US" sz="1900" baseline="0" dirty="0" smtClean="0"/>
                        <a:t> rules (client)</a:t>
                      </a:r>
                      <a:endParaRPr lang="en-US" sz="1900" dirty="0"/>
                    </a:p>
                  </a:txBody>
                  <a:tcPr marL="121888" marR="121888">
                    <a:solidFill>
                      <a:schemeClr val="accent2">
                        <a:lumMod val="60000"/>
                        <a:lumOff val="40000"/>
                      </a:schemeClr>
                    </a:solidFill>
                  </a:tcPr>
                </a:tc>
              </a:tr>
              <a:tr h="375920">
                <a:tc>
                  <a:txBody>
                    <a:bodyPr/>
                    <a:lstStyle/>
                    <a:p>
                      <a:r>
                        <a:rPr lang="en-US" sz="1900" dirty="0" smtClean="0"/>
                        <a:t>None</a:t>
                      </a:r>
                      <a:endParaRPr lang="en-US" sz="1900" dirty="0"/>
                    </a:p>
                  </a:txBody>
                  <a:tcPr marL="121888" marR="121888">
                    <a:solidFill>
                      <a:schemeClr val="accent2">
                        <a:lumMod val="60000"/>
                        <a:lumOff val="40000"/>
                      </a:schemeClr>
                    </a:solidFill>
                  </a:tcPr>
                </a:tc>
                <a:tc>
                  <a:txBody>
                    <a:bodyPr/>
                    <a:lstStyle/>
                    <a:p>
                      <a:r>
                        <a:rPr lang="en-US" sz="1900" dirty="0" smtClean="0"/>
                        <a:t>User Device Affinity</a:t>
                      </a:r>
                      <a:endParaRPr lang="en-US" sz="1900" dirty="0"/>
                    </a:p>
                  </a:txBody>
                  <a:tcPr marL="121888" marR="121888">
                    <a:solidFill>
                      <a:schemeClr val="accent2">
                        <a:lumMod val="60000"/>
                        <a:lumOff val="40000"/>
                      </a:schemeClr>
                    </a:solidFill>
                  </a:tcPr>
                </a:tc>
              </a:tr>
              <a:tr h="375920">
                <a:tc>
                  <a:txBody>
                    <a:bodyPr/>
                    <a:lstStyle/>
                    <a:p>
                      <a:r>
                        <a:rPr lang="en-US" sz="1900" dirty="0" smtClean="0"/>
                        <a:t>Run Advertised</a:t>
                      </a:r>
                      <a:r>
                        <a:rPr lang="en-US" sz="1900" baseline="0" dirty="0" smtClean="0"/>
                        <a:t> Programs</a:t>
                      </a:r>
                      <a:endParaRPr lang="en-US" sz="1900" dirty="0"/>
                    </a:p>
                  </a:txBody>
                  <a:tcPr marL="121888" marR="121888">
                    <a:solidFill>
                      <a:schemeClr val="accent2">
                        <a:lumMod val="60000"/>
                        <a:lumOff val="40000"/>
                      </a:schemeClr>
                    </a:solidFill>
                  </a:tcPr>
                </a:tc>
                <a:tc>
                  <a:txBody>
                    <a:bodyPr/>
                    <a:lstStyle/>
                    <a:p>
                      <a:r>
                        <a:rPr lang="en-US" sz="1900" dirty="0" smtClean="0"/>
                        <a:t>Software Center</a:t>
                      </a:r>
                      <a:endParaRPr lang="en-US" sz="1900" dirty="0"/>
                    </a:p>
                  </a:txBody>
                  <a:tcPr marL="121888" marR="121888">
                    <a:solidFill>
                      <a:schemeClr val="accent2">
                        <a:lumMod val="60000"/>
                        <a:lumOff val="40000"/>
                      </a:schemeClr>
                    </a:solidFill>
                  </a:tcPr>
                </a:tc>
              </a:tr>
              <a:tr h="375920">
                <a:tc>
                  <a:txBody>
                    <a:bodyPr/>
                    <a:lstStyle/>
                    <a:p>
                      <a:r>
                        <a:rPr lang="en-US" sz="1900" dirty="0" smtClean="0"/>
                        <a:t>None</a:t>
                      </a:r>
                      <a:endParaRPr lang="en-US" sz="1900" dirty="0"/>
                    </a:p>
                  </a:txBody>
                  <a:tcPr marL="121888" marR="121888">
                    <a:solidFill>
                      <a:schemeClr val="accent2">
                        <a:lumMod val="60000"/>
                        <a:lumOff val="40000"/>
                      </a:schemeClr>
                    </a:solidFill>
                  </a:tcPr>
                </a:tc>
                <a:tc>
                  <a:txBody>
                    <a:bodyPr/>
                    <a:lstStyle/>
                    <a:p>
                      <a:r>
                        <a:rPr lang="en-US" sz="1900" dirty="0" smtClean="0"/>
                        <a:t>Software Catalog</a:t>
                      </a:r>
                      <a:endParaRPr lang="en-US" sz="1900" dirty="0"/>
                    </a:p>
                  </a:txBody>
                  <a:tcPr marL="121888" marR="121888">
                    <a:solidFill>
                      <a:schemeClr val="accent2">
                        <a:lumMod val="60000"/>
                        <a:lumOff val="40000"/>
                      </a:schemeClr>
                    </a:solidFill>
                  </a:tcPr>
                </a:tc>
              </a:tr>
              <a:tr h="660400">
                <a:tc>
                  <a:txBody>
                    <a:bodyPr/>
                    <a:lstStyle/>
                    <a:p>
                      <a:r>
                        <a:rPr lang="en-US" sz="1900" dirty="0" smtClean="0"/>
                        <a:t>None</a:t>
                      </a:r>
                      <a:endParaRPr lang="en-US" sz="1900" dirty="0"/>
                    </a:p>
                  </a:txBody>
                  <a:tcPr marL="121888" marR="121888">
                    <a:solidFill>
                      <a:schemeClr val="accent2">
                        <a:lumMod val="60000"/>
                        <a:lumOff val="40000"/>
                      </a:schemeClr>
                    </a:solidFill>
                  </a:tcPr>
                </a:tc>
                <a:tc>
                  <a:txBody>
                    <a:bodyPr/>
                    <a:lstStyle/>
                    <a:p>
                      <a:r>
                        <a:rPr lang="en-US" sz="1900" dirty="0" smtClean="0"/>
                        <a:t>Single</a:t>
                      </a:r>
                      <a:r>
                        <a:rPr lang="en-US" sz="1900" baseline="0" dirty="0" smtClean="0"/>
                        <a:t> Instance Content Management</a:t>
                      </a:r>
                      <a:endParaRPr lang="en-US" sz="1900" dirty="0"/>
                    </a:p>
                  </a:txBody>
                  <a:tcPr marL="121888" marR="121888">
                    <a:solidFill>
                      <a:schemeClr val="accent2">
                        <a:lumMod val="60000"/>
                        <a:lumOff val="40000"/>
                      </a:schemeClr>
                    </a:solidFill>
                  </a:tcPr>
                </a:tc>
              </a:tr>
            </a:tbl>
          </a:graphicData>
        </a:graphic>
      </p:graphicFrame>
    </p:spTree>
    <p:extLst>
      <p:ext uri="{BB962C8B-B14F-4D97-AF65-F5344CB8AC3E}">
        <p14:creationId xmlns="" xmlns:p14="http://schemas.microsoft.com/office/powerpoint/2010/main" val="105826390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06294" y="1066800"/>
            <a:ext cx="10665222" cy="5562600"/>
          </a:xfrm>
          <a:prstGeom prst="rect">
            <a:avLst/>
          </a:prstGeom>
          <a:solidFill>
            <a:schemeClr val="accent5"/>
          </a:solidFill>
          <a:ln>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t" anchorCtr="0" compatLnSpc="1">
            <a:prstTxWarp prst="textNoShape">
              <a:avLst/>
            </a:prstTxWarp>
          </a:bodyPr>
          <a:lstStyle/>
          <a:p>
            <a:pPr algn="ctr" defTabSz="914061" fontAlgn="base">
              <a:spcBef>
                <a:spcPct val="0"/>
              </a:spcBef>
              <a:spcAft>
                <a:spcPct val="0"/>
              </a:spcAft>
            </a:pPr>
            <a:r>
              <a:rPr lang="en-US" sz="3200" dirty="0" smtClean="0">
                <a:gradFill>
                  <a:gsLst>
                    <a:gs pos="0">
                      <a:srgbClr val="FFFFFF"/>
                    </a:gs>
                    <a:gs pos="100000">
                      <a:srgbClr val="FFFFFF"/>
                    </a:gs>
                  </a:gsLst>
                  <a:lin ang="5400000" scaled="0"/>
                </a:gradFill>
              </a:rPr>
              <a:t>Application</a:t>
            </a:r>
            <a:endParaRPr lang="en-US"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Application Model Diagram</a:t>
            </a:r>
            <a:endParaRPr lang="en-US" dirty="0"/>
          </a:p>
        </p:txBody>
      </p:sp>
      <p:sp>
        <p:nvSpPr>
          <p:cNvPr id="4" name="Rectangle 3"/>
          <p:cNvSpPr/>
          <p:nvPr/>
        </p:nvSpPr>
        <p:spPr bwMode="auto">
          <a:xfrm>
            <a:off x="2437765" y="3048000"/>
            <a:ext cx="4469236" cy="34290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t"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Deployment Type</a:t>
            </a:r>
          </a:p>
        </p:txBody>
      </p:sp>
      <p:sp>
        <p:nvSpPr>
          <p:cNvPr id="6" name="Rectangle 5"/>
          <p:cNvSpPr/>
          <p:nvPr/>
        </p:nvSpPr>
        <p:spPr bwMode="auto">
          <a:xfrm>
            <a:off x="2844059" y="3657600"/>
            <a:ext cx="3656648" cy="457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Requirement Rules</a:t>
            </a:r>
          </a:p>
        </p:txBody>
      </p:sp>
      <p:sp>
        <p:nvSpPr>
          <p:cNvPr id="7" name="Rectangle 6"/>
          <p:cNvSpPr/>
          <p:nvPr/>
        </p:nvSpPr>
        <p:spPr bwMode="auto">
          <a:xfrm>
            <a:off x="2844059" y="4238625"/>
            <a:ext cx="3656648" cy="457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Dependencies</a:t>
            </a:r>
          </a:p>
        </p:txBody>
      </p:sp>
      <p:sp>
        <p:nvSpPr>
          <p:cNvPr id="8" name="Rectangle 7"/>
          <p:cNvSpPr/>
          <p:nvPr/>
        </p:nvSpPr>
        <p:spPr bwMode="auto">
          <a:xfrm>
            <a:off x="2844059" y="4819651"/>
            <a:ext cx="3656648" cy="457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Detection Method</a:t>
            </a:r>
          </a:p>
        </p:txBody>
      </p:sp>
      <p:sp>
        <p:nvSpPr>
          <p:cNvPr id="11" name="Rectangle 10"/>
          <p:cNvSpPr/>
          <p:nvPr/>
        </p:nvSpPr>
        <p:spPr bwMode="auto">
          <a:xfrm>
            <a:off x="2437765" y="2438400"/>
            <a:ext cx="4469236" cy="4572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End User Metadata</a:t>
            </a:r>
          </a:p>
        </p:txBody>
      </p:sp>
      <p:sp>
        <p:nvSpPr>
          <p:cNvPr id="14" name="Rectangle 13"/>
          <p:cNvSpPr/>
          <p:nvPr/>
        </p:nvSpPr>
        <p:spPr bwMode="auto">
          <a:xfrm>
            <a:off x="2844059" y="5981700"/>
            <a:ext cx="3656648" cy="457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Content</a:t>
            </a:r>
          </a:p>
        </p:txBody>
      </p:sp>
      <p:sp>
        <p:nvSpPr>
          <p:cNvPr id="15" name="Rectangle 14"/>
          <p:cNvSpPr/>
          <p:nvPr/>
        </p:nvSpPr>
        <p:spPr bwMode="auto">
          <a:xfrm>
            <a:off x="2844059" y="5400675"/>
            <a:ext cx="3656648" cy="457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Install Command</a:t>
            </a:r>
          </a:p>
        </p:txBody>
      </p:sp>
      <p:sp>
        <p:nvSpPr>
          <p:cNvPr id="24" name="Rectangle 23"/>
          <p:cNvSpPr/>
          <p:nvPr/>
        </p:nvSpPr>
        <p:spPr bwMode="auto">
          <a:xfrm>
            <a:off x="7110148" y="2438400"/>
            <a:ext cx="3453500" cy="457200"/>
          </a:xfrm>
          <a:prstGeom prst="rect">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1600" dirty="0" smtClean="0">
                <a:gradFill>
                  <a:gsLst>
                    <a:gs pos="0">
                      <a:srgbClr val="FFFFFF"/>
                    </a:gs>
                    <a:gs pos="100000">
                      <a:srgbClr val="FFFFFF"/>
                    </a:gs>
                  </a:gsLst>
                  <a:lin ang="5400000" scaled="0"/>
                </a:gradFill>
              </a:rPr>
              <a:t>The “friendly” information for </a:t>
            </a:r>
            <a:br>
              <a:rPr lang="en-US" sz="1600" dirty="0" smtClean="0">
                <a:gradFill>
                  <a:gsLst>
                    <a:gs pos="0">
                      <a:srgbClr val="FFFFFF"/>
                    </a:gs>
                    <a:gs pos="100000">
                      <a:srgbClr val="FFFFFF"/>
                    </a:gs>
                  </a:gsLst>
                  <a:lin ang="5400000" scaled="0"/>
                </a:gradFill>
              </a:rPr>
            </a:br>
            <a:r>
              <a:rPr lang="en-US" sz="1600" dirty="0" smtClean="0">
                <a:gradFill>
                  <a:gsLst>
                    <a:gs pos="0">
                      <a:srgbClr val="FFFFFF"/>
                    </a:gs>
                    <a:gs pos="100000">
                      <a:srgbClr val="FFFFFF"/>
                    </a:gs>
                  </a:gsLst>
                  <a:lin ang="5400000" scaled="0"/>
                </a:gradFill>
              </a:rPr>
              <a:t>your users</a:t>
            </a:r>
          </a:p>
        </p:txBody>
      </p:sp>
      <p:sp>
        <p:nvSpPr>
          <p:cNvPr id="25" name="Rectangle 24"/>
          <p:cNvSpPr/>
          <p:nvPr/>
        </p:nvSpPr>
        <p:spPr bwMode="auto">
          <a:xfrm>
            <a:off x="7110148" y="1828800"/>
            <a:ext cx="3453500" cy="457200"/>
          </a:xfrm>
          <a:prstGeom prst="rect">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1600" dirty="0" smtClean="0">
                <a:gradFill>
                  <a:gsLst>
                    <a:gs pos="0">
                      <a:srgbClr val="FFFFFF"/>
                    </a:gs>
                    <a:gs pos="100000">
                      <a:srgbClr val="FFFFFF"/>
                    </a:gs>
                  </a:gsLst>
                  <a:lin ang="5400000" scaled="0"/>
                </a:gradFill>
              </a:rPr>
              <a:t>Keep your apps organized and managed</a:t>
            </a:r>
          </a:p>
        </p:txBody>
      </p:sp>
      <p:sp>
        <p:nvSpPr>
          <p:cNvPr id="26" name="Rectangle 25"/>
          <p:cNvSpPr/>
          <p:nvPr/>
        </p:nvSpPr>
        <p:spPr bwMode="auto">
          <a:xfrm>
            <a:off x="7110148" y="3048000"/>
            <a:ext cx="3453500" cy="457200"/>
          </a:xfrm>
          <a:prstGeom prst="rect">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1600" dirty="0" smtClean="0">
                <a:gradFill>
                  <a:gsLst>
                    <a:gs pos="0">
                      <a:srgbClr val="FFFFFF"/>
                    </a:gs>
                    <a:gs pos="100000">
                      <a:srgbClr val="FFFFFF"/>
                    </a:gs>
                  </a:gsLst>
                  <a:lin ang="5400000" scaled="0"/>
                </a:gradFill>
              </a:rPr>
              <a:t>Workhorse for application</a:t>
            </a:r>
          </a:p>
        </p:txBody>
      </p:sp>
      <p:sp>
        <p:nvSpPr>
          <p:cNvPr id="27" name="Rectangle 26"/>
          <p:cNvSpPr/>
          <p:nvPr/>
        </p:nvSpPr>
        <p:spPr bwMode="auto">
          <a:xfrm>
            <a:off x="7110148" y="3566160"/>
            <a:ext cx="3453500" cy="533400"/>
          </a:xfrm>
          <a:prstGeom prst="rect">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1600" dirty="0" smtClean="0">
                <a:gradFill>
                  <a:gsLst>
                    <a:gs pos="0">
                      <a:srgbClr val="FFFFFF"/>
                    </a:gs>
                    <a:gs pos="100000">
                      <a:srgbClr val="FFFFFF"/>
                    </a:gs>
                  </a:gsLst>
                  <a:lin ang="5400000" scaled="0"/>
                </a:gradFill>
              </a:rPr>
              <a:t>Can/cannot install app</a:t>
            </a:r>
          </a:p>
        </p:txBody>
      </p:sp>
      <p:sp>
        <p:nvSpPr>
          <p:cNvPr id="28" name="Rectangle 27"/>
          <p:cNvSpPr/>
          <p:nvPr/>
        </p:nvSpPr>
        <p:spPr bwMode="auto">
          <a:xfrm>
            <a:off x="7110148" y="5943600"/>
            <a:ext cx="3453500" cy="533400"/>
          </a:xfrm>
          <a:prstGeom prst="rect">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1600" dirty="0" smtClean="0">
                <a:gradFill>
                  <a:gsLst>
                    <a:gs pos="0">
                      <a:srgbClr val="FFFFFF"/>
                    </a:gs>
                    <a:gs pos="100000">
                      <a:srgbClr val="FFFFFF"/>
                    </a:gs>
                  </a:gsLst>
                  <a:lin ang="5400000" scaled="0"/>
                </a:gradFill>
              </a:rPr>
              <a:t>Source files for the app</a:t>
            </a:r>
          </a:p>
        </p:txBody>
      </p:sp>
      <p:sp>
        <p:nvSpPr>
          <p:cNvPr id="29" name="Rectangle 28"/>
          <p:cNvSpPr/>
          <p:nvPr/>
        </p:nvSpPr>
        <p:spPr bwMode="auto">
          <a:xfrm>
            <a:off x="7110148" y="4754880"/>
            <a:ext cx="3453500" cy="533400"/>
          </a:xfrm>
          <a:prstGeom prst="rect">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1600" dirty="0" smtClean="0">
                <a:gradFill>
                  <a:gsLst>
                    <a:gs pos="0">
                      <a:srgbClr val="FFFFFF"/>
                    </a:gs>
                    <a:gs pos="100000">
                      <a:srgbClr val="FFFFFF"/>
                    </a:gs>
                  </a:gsLst>
                  <a:lin ang="5400000" scaled="0"/>
                </a:gradFill>
              </a:rPr>
              <a:t>Is app already installed?</a:t>
            </a:r>
          </a:p>
        </p:txBody>
      </p:sp>
      <p:sp>
        <p:nvSpPr>
          <p:cNvPr id="30" name="Rectangle 29"/>
          <p:cNvSpPr/>
          <p:nvPr/>
        </p:nvSpPr>
        <p:spPr bwMode="auto">
          <a:xfrm>
            <a:off x="7110148" y="5349240"/>
            <a:ext cx="3453500" cy="533400"/>
          </a:xfrm>
          <a:prstGeom prst="rect">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1600" dirty="0" smtClean="0">
                <a:gradFill>
                  <a:gsLst>
                    <a:gs pos="0">
                      <a:srgbClr val="FFFFFF"/>
                    </a:gs>
                    <a:gs pos="100000">
                      <a:srgbClr val="FFFFFF"/>
                    </a:gs>
                  </a:gsLst>
                  <a:lin ang="5400000" scaled="0"/>
                </a:gradFill>
              </a:rPr>
              <a:t>Command line and options</a:t>
            </a:r>
          </a:p>
        </p:txBody>
      </p:sp>
      <p:sp>
        <p:nvSpPr>
          <p:cNvPr id="31" name="Rectangle 30"/>
          <p:cNvSpPr/>
          <p:nvPr/>
        </p:nvSpPr>
        <p:spPr bwMode="auto">
          <a:xfrm>
            <a:off x="7110148" y="4160520"/>
            <a:ext cx="3453500" cy="533400"/>
          </a:xfrm>
          <a:prstGeom prst="rect">
            <a:avLst/>
          </a:prstGeom>
          <a:gradFill>
            <a:lin ang="16500000" scaled="0"/>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1600" dirty="0" smtClean="0">
                <a:gradFill>
                  <a:gsLst>
                    <a:gs pos="0">
                      <a:srgbClr val="FFFFFF"/>
                    </a:gs>
                    <a:gs pos="100000">
                      <a:srgbClr val="FFFFFF"/>
                    </a:gs>
                  </a:gsLst>
                  <a:lin ang="5400000" scaled="0"/>
                </a:gradFill>
              </a:rPr>
              <a:t>Apps that must be present</a:t>
            </a:r>
          </a:p>
        </p:txBody>
      </p:sp>
      <p:pic>
        <p:nvPicPr>
          <p:cNvPr id="32" name="Picture 5" descr="C:\Users\davidra\Documents\ClipArtforPowerpoint\DVD_ART36\Artwork_Imagery\Icons - Illustrations\_ WINDOWS VISTA ICONS\Software box retail DVD package.png"/>
          <p:cNvPicPr>
            <a:picLocks noChangeAspect="1" noChangeArrowheads="1"/>
          </p:cNvPicPr>
          <p:nvPr/>
        </p:nvPicPr>
        <p:blipFill>
          <a:blip r:embed="rId2" cstate="print"/>
          <a:stretch>
            <a:fillRect/>
          </a:stretch>
        </p:blipFill>
        <p:spPr bwMode="auto">
          <a:xfrm>
            <a:off x="203148" y="887505"/>
            <a:ext cx="914400" cy="914400"/>
          </a:xfrm>
          <a:prstGeom prst="rect">
            <a:avLst/>
          </a:prstGeom>
          <a:noFill/>
        </p:spPr>
      </p:pic>
      <p:grpSp>
        <p:nvGrpSpPr>
          <p:cNvPr id="5" name="Group 4"/>
          <p:cNvGrpSpPr/>
          <p:nvPr/>
        </p:nvGrpSpPr>
        <p:grpSpPr>
          <a:xfrm>
            <a:off x="864938" y="1765508"/>
            <a:ext cx="2312940" cy="4799022"/>
            <a:chOff x="-730237" y="1828800"/>
            <a:chExt cx="2101837" cy="4799021"/>
          </a:xfrm>
        </p:grpSpPr>
        <p:grpSp>
          <p:nvGrpSpPr>
            <p:cNvPr id="9" name="Group 16"/>
            <p:cNvGrpSpPr/>
            <p:nvPr/>
          </p:nvGrpSpPr>
          <p:grpSpPr>
            <a:xfrm>
              <a:off x="-691838" y="2943226"/>
              <a:ext cx="841908" cy="872008"/>
              <a:chOff x="2971800" y="3886200"/>
              <a:chExt cx="1298663" cy="1295400"/>
            </a:xfrm>
          </p:grpSpPr>
          <p:pic>
            <p:nvPicPr>
              <p:cNvPr id="34" name="Picture 3" descr="C:\Users\davidra\Documents\ClipArtforPowerpoint\DVD_ART36\Artwork_Imagery\Icons - Illustrations\_ VIRTUALIZATION ICONS\Windows Logo.png"/>
              <p:cNvPicPr>
                <a:picLocks noChangeAspect="1" noChangeArrowheads="1"/>
              </p:cNvPicPr>
              <p:nvPr/>
            </p:nvPicPr>
            <p:blipFill>
              <a:blip r:embed="rId3" cstate="print"/>
              <a:srcRect/>
              <a:stretch>
                <a:fillRect/>
              </a:stretch>
            </p:blipFill>
            <p:spPr bwMode="auto">
              <a:xfrm>
                <a:off x="3352800" y="4267200"/>
                <a:ext cx="609600" cy="561314"/>
              </a:xfrm>
              <a:prstGeom prst="rect">
                <a:avLst/>
              </a:prstGeom>
              <a:noFill/>
              <a:ln>
                <a:noFill/>
              </a:ln>
            </p:spPr>
          </p:pic>
          <p:pic>
            <p:nvPicPr>
              <p:cNvPr id="35" name="Picture 7" descr="C:\Users\davidra\Documents\ClipArtforPowerpoint\DVD_ART36\Artwork_Imagery\Shapes\Circular shapes\Circle\oval circle frame edge.png"/>
              <p:cNvPicPr>
                <a:picLocks noChangeAspect="1" noChangeArrowheads="1"/>
              </p:cNvPicPr>
              <p:nvPr/>
            </p:nvPicPr>
            <p:blipFill>
              <a:blip r:embed="rId4" cstate="print"/>
              <a:srcRect/>
              <a:stretch>
                <a:fillRect/>
              </a:stretch>
            </p:blipFill>
            <p:spPr bwMode="auto">
              <a:xfrm>
                <a:off x="2971800" y="3886200"/>
                <a:ext cx="1298663" cy="1295400"/>
              </a:xfrm>
              <a:prstGeom prst="rect">
                <a:avLst/>
              </a:prstGeom>
              <a:noFill/>
              <a:ln>
                <a:noFill/>
              </a:ln>
            </p:spPr>
          </p:pic>
          <p:pic>
            <p:nvPicPr>
              <p:cNvPr id="36" name="Picture 8" descr="C:\Users\davidra\Documents\ClipArtforPowerpoint\DVD_ART36\Artwork_Imagery\Icons - Illustrations\_ WINDOWS VISTA ICONS\Right Green Arrow.png"/>
              <p:cNvPicPr>
                <a:picLocks noChangeAspect="1" noChangeArrowheads="1"/>
              </p:cNvPicPr>
              <p:nvPr/>
            </p:nvPicPr>
            <p:blipFill>
              <a:blip r:embed="rId5" cstate="print"/>
              <a:srcRect/>
              <a:stretch>
                <a:fillRect/>
              </a:stretch>
            </p:blipFill>
            <p:spPr bwMode="auto">
              <a:xfrm rot="2245939">
                <a:off x="3499808" y="4513144"/>
                <a:ext cx="436880" cy="381000"/>
              </a:xfrm>
              <a:prstGeom prst="rect">
                <a:avLst/>
              </a:prstGeom>
              <a:noFill/>
              <a:ln>
                <a:noFill/>
              </a:ln>
            </p:spPr>
          </p:pic>
        </p:grpSp>
        <p:pic>
          <p:nvPicPr>
            <p:cNvPr id="37" name="Content Placeholder 37" descr="test.png"/>
            <p:cNvPicPr>
              <a:picLocks noChangeAspect="1"/>
            </p:cNvPicPr>
            <p:nvPr/>
          </p:nvPicPr>
          <p:blipFill>
            <a:blip r:embed="rId6" cstate="print"/>
            <a:stretch>
              <a:fillRect/>
            </a:stretch>
          </p:blipFill>
          <p:spPr>
            <a:xfrm>
              <a:off x="-691839" y="1828800"/>
              <a:ext cx="841909" cy="838200"/>
            </a:xfrm>
            <a:prstGeom prst="rect">
              <a:avLst/>
            </a:prstGeom>
          </p:spPr>
        </p:pic>
        <p:grpSp>
          <p:nvGrpSpPr>
            <p:cNvPr id="10" name="Group 36"/>
            <p:cNvGrpSpPr/>
            <p:nvPr/>
          </p:nvGrpSpPr>
          <p:grpSpPr>
            <a:xfrm>
              <a:off x="-712272" y="5562600"/>
              <a:ext cx="862342" cy="797097"/>
              <a:chOff x="5105400" y="4366736"/>
              <a:chExt cx="1298663" cy="1295400"/>
            </a:xfrm>
          </p:grpSpPr>
          <p:pic>
            <p:nvPicPr>
              <p:cNvPr id="39" name="Picture 7" descr="C:\Users\davidra\Documents\ClipArtforPowerpoint\DVD_ART36\Artwork_Imagery\Shapes\Circular shapes\Circle\oval circle frame edge.png"/>
              <p:cNvPicPr>
                <a:picLocks noChangeAspect="1" noChangeArrowheads="1"/>
              </p:cNvPicPr>
              <p:nvPr/>
            </p:nvPicPr>
            <p:blipFill>
              <a:blip r:embed="rId4" cstate="print"/>
              <a:srcRect/>
              <a:stretch>
                <a:fillRect/>
              </a:stretch>
            </p:blipFill>
            <p:spPr bwMode="auto">
              <a:xfrm>
                <a:off x="5105400" y="4366736"/>
                <a:ext cx="1298663" cy="1295400"/>
              </a:xfrm>
              <a:prstGeom prst="rect">
                <a:avLst/>
              </a:prstGeom>
              <a:noFill/>
            </p:spPr>
          </p:pic>
          <p:pic>
            <p:nvPicPr>
              <p:cNvPr id="40" name="Picture 4" descr="C:\Users\davidra\Documents\ClipArtforPowerpoint\DVD_ART36\Artwork_Imagery\Hardware Photos\OEM HW\Windows Mobile devices (cell phone, pda)\Smartphone cell phones\HTC Touch Diamond 2 - Windows Mobile 6.5 screen fr.png"/>
              <p:cNvPicPr>
                <a:picLocks noChangeAspect="1" noChangeArrowheads="1"/>
              </p:cNvPicPr>
              <p:nvPr/>
            </p:nvPicPr>
            <p:blipFill>
              <a:blip r:embed="rId7" cstate="print"/>
              <a:srcRect/>
              <a:stretch>
                <a:fillRect/>
              </a:stretch>
            </p:blipFill>
            <p:spPr bwMode="auto">
              <a:xfrm>
                <a:off x="5638800" y="4724400"/>
                <a:ext cx="272034" cy="685800"/>
              </a:xfrm>
              <a:prstGeom prst="rect">
                <a:avLst/>
              </a:prstGeom>
              <a:noFill/>
            </p:spPr>
          </p:pic>
        </p:grpSp>
        <p:grpSp>
          <p:nvGrpSpPr>
            <p:cNvPr id="12" name="Group 26"/>
            <p:cNvGrpSpPr/>
            <p:nvPr/>
          </p:nvGrpSpPr>
          <p:grpSpPr>
            <a:xfrm>
              <a:off x="-730237" y="4191000"/>
              <a:ext cx="882637" cy="838200"/>
              <a:chOff x="4572000" y="4343400"/>
              <a:chExt cx="1298663" cy="1295400"/>
            </a:xfrm>
          </p:grpSpPr>
          <p:pic>
            <p:nvPicPr>
              <p:cNvPr id="42" name="Picture 7" descr="C:\Users\davidra\Documents\ClipArtforPowerpoint\DVD_ART36\Artwork_Imagery\Shapes\Circular shapes\Circle\oval circle frame edge.png"/>
              <p:cNvPicPr>
                <a:picLocks noChangeAspect="1" noChangeArrowheads="1"/>
              </p:cNvPicPr>
              <p:nvPr/>
            </p:nvPicPr>
            <p:blipFill>
              <a:blip r:embed="rId4" cstate="print"/>
              <a:srcRect/>
              <a:stretch>
                <a:fillRect/>
              </a:stretch>
            </p:blipFill>
            <p:spPr bwMode="auto">
              <a:xfrm>
                <a:off x="4572000" y="4343400"/>
                <a:ext cx="1298663" cy="1295400"/>
              </a:xfrm>
              <a:prstGeom prst="rect">
                <a:avLst/>
              </a:prstGeom>
              <a:noFill/>
              <a:ln>
                <a:noFill/>
              </a:ln>
            </p:spPr>
          </p:pic>
          <p:pic>
            <p:nvPicPr>
              <p:cNvPr id="43" name="Picture 2" descr="C:\Users\davidra\Documents\ClipArtforPowerpoint\DVD_ART36\Logos\Visual Studio\Visual C# 2008 Express Edition\Visual C# 2008 Express Edition V Logo.png"/>
              <p:cNvPicPr>
                <a:picLocks noChangeAspect="1" noChangeArrowheads="1"/>
              </p:cNvPicPr>
              <p:nvPr/>
            </p:nvPicPr>
            <p:blipFill>
              <a:blip r:embed="rId8"/>
              <a:srcRect l="29000" r="33000" b="62174"/>
              <a:stretch>
                <a:fillRect/>
              </a:stretch>
            </p:blipFill>
            <p:spPr bwMode="auto">
              <a:xfrm>
                <a:off x="4906470" y="4800600"/>
                <a:ext cx="665655" cy="381000"/>
              </a:xfrm>
              <a:prstGeom prst="rect">
                <a:avLst/>
              </a:prstGeom>
              <a:noFill/>
            </p:spPr>
          </p:pic>
        </p:grpSp>
        <p:sp>
          <p:nvSpPr>
            <p:cNvPr id="44" name="TextBox 43"/>
            <p:cNvSpPr txBox="1"/>
            <p:nvPr/>
          </p:nvSpPr>
          <p:spPr>
            <a:xfrm>
              <a:off x="-609600" y="2703671"/>
              <a:ext cx="1981200" cy="3924150"/>
            </a:xfrm>
            <a:prstGeom prst="rect">
              <a:avLst/>
            </a:prstGeom>
            <a:noFill/>
          </p:spPr>
          <p:txBody>
            <a:bodyPr wrap="square" lIns="0" tIns="0" rIns="0" bIns="0" rtlCol="0">
              <a:spAutoFit/>
            </a:bodyPr>
            <a:lstStyle/>
            <a:p>
              <a:r>
                <a:rPr lang="en-US" sz="1500" dirty="0" smtClean="0">
                  <a:gradFill>
                    <a:gsLst>
                      <a:gs pos="0">
                        <a:schemeClr val="tx1"/>
                      </a:gs>
                      <a:gs pos="86000">
                        <a:schemeClr val="tx1"/>
                      </a:gs>
                    </a:gsLst>
                    <a:lin ang="5400000" scaled="0"/>
                  </a:gradFill>
                </a:rPr>
                <a:t>App-V</a:t>
              </a:r>
            </a:p>
            <a:p>
              <a:endParaRPr lang="en-US" sz="1500" dirty="0" smtClean="0">
                <a:gradFill>
                  <a:gsLst>
                    <a:gs pos="0">
                      <a:schemeClr val="tx1"/>
                    </a:gs>
                    <a:gs pos="86000">
                      <a:schemeClr val="tx1"/>
                    </a:gs>
                  </a:gsLst>
                  <a:lin ang="5400000" scaled="0"/>
                </a:gradFill>
              </a:endParaRPr>
            </a:p>
            <a:p>
              <a:endParaRPr lang="en-US" sz="1500" dirty="0">
                <a:gradFill>
                  <a:gsLst>
                    <a:gs pos="0">
                      <a:schemeClr val="tx1"/>
                    </a:gs>
                    <a:gs pos="86000">
                      <a:schemeClr val="tx1"/>
                    </a:gs>
                  </a:gsLst>
                  <a:lin ang="5400000" scaled="0"/>
                </a:gradFill>
              </a:endParaRPr>
            </a:p>
            <a:p>
              <a:endParaRPr lang="en-US" sz="1500" dirty="0" smtClean="0">
                <a:gradFill>
                  <a:gsLst>
                    <a:gs pos="0">
                      <a:schemeClr val="tx1"/>
                    </a:gs>
                    <a:gs pos="86000">
                      <a:schemeClr val="tx1"/>
                    </a:gs>
                  </a:gsLst>
                  <a:lin ang="5400000" scaled="0"/>
                </a:gradFill>
              </a:endParaRPr>
            </a:p>
            <a:p>
              <a:r>
                <a:rPr lang="en-US" sz="1500" dirty="0" smtClean="0">
                  <a:gradFill>
                    <a:gsLst>
                      <a:gs pos="0">
                        <a:schemeClr val="tx1"/>
                      </a:gs>
                      <a:gs pos="86000">
                        <a:schemeClr val="tx1"/>
                      </a:gs>
                    </a:gsLst>
                    <a:lin ang="5400000" scaled="0"/>
                  </a:gradFill>
                </a:rPr>
                <a:t/>
              </a:r>
              <a:br>
                <a:rPr lang="en-US" sz="1500" dirty="0" smtClean="0">
                  <a:gradFill>
                    <a:gsLst>
                      <a:gs pos="0">
                        <a:schemeClr val="tx1"/>
                      </a:gs>
                      <a:gs pos="86000">
                        <a:schemeClr val="tx1"/>
                      </a:gs>
                    </a:gsLst>
                    <a:lin ang="5400000" scaled="0"/>
                  </a:gradFill>
                </a:rPr>
              </a:br>
              <a:r>
                <a:rPr lang="en-US" sz="1500" dirty="0" smtClean="0">
                  <a:gradFill>
                    <a:gsLst>
                      <a:gs pos="0">
                        <a:schemeClr val="tx1"/>
                      </a:gs>
                      <a:gs pos="86000">
                        <a:schemeClr val="tx1"/>
                      </a:gs>
                    </a:gsLst>
                    <a:lin ang="5400000" scaled="0"/>
                  </a:gradFill>
                </a:rPr>
                <a:t>Windows </a:t>
              </a:r>
              <a:endParaRPr lang="en-US" sz="1500" dirty="0" smtClean="0">
                <a:gradFill>
                  <a:gsLst>
                    <a:gs pos="0">
                      <a:schemeClr val="tx1"/>
                    </a:gs>
                    <a:gs pos="86000">
                      <a:schemeClr val="tx1"/>
                    </a:gs>
                  </a:gsLst>
                  <a:lin ang="5400000" scaled="0"/>
                </a:gradFill>
              </a:endParaRPr>
            </a:p>
            <a:p>
              <a:r>
                <a:rPr lang="en-US" sz="1500" dirty="0" smtClean="0">
                  <a:gradFill>
                    <a:gsLst>
                      <a:gs pos="0">
                        <a:schemeClr val="tx1"/>
                      </a:gs>
                      <a:gs pos="86000">
                        <a:schemeClr val="tx1"/>
                      </a:gs>
                    </a:gsLst>
                    <a:lin ang="5400000" scaled="0"/>
                  </a:gradFill>
                </a:rPr>
                <a:t>Script                </a:t>
              </a:r>
            </a:p>
            <a:p>
              <a:endParaRPr lang="en-US" sz="1500" dirty="0" smtClean="0">
                <a:gradFill>
                  <a:gsLst>
                    <a:gs pos="0">
                      <a:schemeClr val="tx1"/>
                    </a:gs>
                    <a:gs pos="86000">
                      <a:schemeClr val="tx1"/>
                    </a:gs>
                  </a:gsLst>
                  <a:lin ang="5400000" scaled="0"/>
                </a:gradFill>
              </a:endParaRPr>
            </a:p>
            <a:p>
              <a:endParaRPr lang="en-US" sz="1500" dirty="0" smtClean="0">
                <a:gradFill>
                  <a:gsLst>
                    <a:gs pos="0">
                      <a:schemeClr val="tx1"/>
                    </a:gs>
                    <a:gs pos="86000">
                      <a:schemeClr val="tx1"/>
                    </a:gs>
                  </a:gsLst>
                  <a:lin ang="5400000" scaled="0"/>
                </a:gradFill>
              </a:endParaRPr>
            </a:p>
            <a:p>
              <a:endParaRPr lang="en-US" sz="1500" dirty="0" smtClean="0">
                <a:gradFill>
                  <a:gsLst>
                    <a:gs pos="0">
                      <a:schemeClr val="tx1"/>
                    </a:gs>
                    <a:gs pos="86000">
                      <a:schemeClr val="tx1"/>
                    </a:gs>
                  </a:gsLst>
                  <a:lin ang="5400000" scaled="0"/>
                </a:gradFill>
              </a:endParaRPr>
            </a:p>
            <a:p>
              <a:r>
                <a:rPr lang="en-US" sz="1500" dirty="0" smtClean="0">
                  <a:gradFill>
                    <a:gsLst>
                      <a:gs pos="0">
                        <a:schemeClr val="tx1"/>
                      </a:gs>
                      <a:gs pos="86000">
                        <a:schemeClr val="tx1"/>
                      </a:gs>
                    </a:gsLst>
                    <a:lin ang="5400000" scaled="0"/>
                  </a:gradFill>
                </a:rPr>
                <a:t>Windows </a:t>
              </a:r>
              <a:endParaRPr lang="en-US" sz="1500" dirty="0" smtClean="0">
                <a:gradFill>
                  <a:gsLst>
                    <a:gs pos="0">
                      <a:schemeClr val="tx1"/>
                    </a:gs>
                    <a:gs pos="86000">
                      <a:schemeClr val="tx1"/>
                    </a:gs>
                  </a:gsLst>
                  <a:lin ang="5400000" scaled="0"/>
                </a:gradFill>
              </a:endParaRPr>
            </a:p>
            <a:p>
              <a:r>
                <a:rPr lang="en-US" sz="1500" dirty="0" smtClean="0">
                  <a:gradFill>
                    <a:gsLst>
                      <a:gs pos="0">
                        <a:schemeClr val="tx1"/>
                      </a:gs>
                      <a:gs pos="86000">
                        <a:schemeClr val="tx1"/>
                      </a:gs>
                    </a:gsLst>
                    <a:lin ang="5400000" scaled="0"/>
                  </a:gradFill>
                </a:rPr>
                <a:t>Installer (MSI)</a:t>
              </a:r>
            </a:p>
            <a:p>
              <a:endParaRPr lang="en-US" sz="1500" dirty="0" smtClean="0">
                <a:gradFill>
                  <a:gsLst>
                    <a:gs pos="0">
                      <a:schemeClr val="tx1"/>
                    </a:gs>
                    <a:gs pos="86000">
                      <a:schemeClr val="tx1"/>
                    </a:gs>
                  </a:gsLst>
                  <a:lin ang="5400000" scaled="0"/>
                </a:gradFill>
              </a:endParaRPr>
            </a:p>
            <a:p>
              <a:r>
                <a:rPr lang="en-US" sz="1500" dirty="0" smtClean="0">
                  <a:gradFill>
                    <a:gsLst>
                      <a:gs pos="0">
                        <a:schemeClr val="tx1"/>
                      </a:gs>
                      <a:gs pos="86000">
                        <a:schemeClr val="tx1"/>
                      </a:gs>
                    </a:gsLst>
                    <a:lin ang="5400000" scaled="0"/>
                  </a:gradFill>
                </a:rPr>
                <a:t>		                </a:t>
              </a:r>
            </a:p>
            <a:p>
              <a:r>
                <a:rPr lang="en-US" sz="1500" dirty="0" smtClean="0">
                  <a:gradFill>
                    <a:gsLst>
                      <a:gs pos="0">
                        <a:schemeClr val="tx1"/>
                      </a:gs>
                      <a:gs pos="86000">
                        <a:schemeClr val="tx1"/>
                      </a:gs>
                    </a:gsLst>
                    <a:lin ang="5400000" scaled="0"/>
                  </a:gradFill>
                </a:rPr>
                <a:t/>
              </a:r>
              <a:br>
                <a:rPr lang="en-US" sz="1500" dirty="0" smtClean="0">
                  <a:gradFill>
                    <a:gsLst>
                      <a:gs pos="0">
                        <a:schemeClr val="tx1"/>
                      </a:gs>
                      <a:gs pos="86000">
                        <a:schemeClr val="tx1"/>
                      </a:gs>
                    </a:gsLst>
                    <a:lin ang="5400000" scaled="0"/>
                  </a:gradFill>
                </a:rPr>
              </a:br>
              <a:r>
                <a:rPr lang="en-US" sz="1500" dirty="0" smtClean="0">
                  <a:gradFill>
                    <a:gsLst>
                      <a:gs pos="0">
                        <a:schemeClr val="tx1"/>
                      </a:gs>
                      <a:gs pos="86000">
                        <a:schemeClr val="tx1"/>
                      </a:gs>
                    </a:gsLst>
                    <a:lin ang="5400000" scaled="0"/>
                  </a:gradFill>
                </a:rPr>
                <a:t/>
              </a:r>
              <a:br>
                <a:rPr lang="en-US" sz="1500" dirty="0" smtClean="0">
                  <a:gradFill>
                    <a:gsLst>
                      <a:gs pos="0">
                        <a:schemeClr val="tx1"/>
                      </a:gs>
                      <a:gs pos="86000">
                        <a:schemeClr val="tx1"/>
                      </a:gs>
                    </a:gsLst>
                    <a:lin ang="5400000" scaled="0"/>
                  </a:gradFill>
                </a:rPr>
              </a:br>
              <a:r>
                <a:rPr lang="en-US" sz="1500" dirty="0" smtClean="0">
                  <a:gradFill>
                    <a:gsLst>
                      <a:gs pos="0">
                        <a:schemeClr val="tx1"/>
                      </a:gs>
                      <a:gs pos="86000">
                        <a:schemeClr val="tx1"/>
                      </a:gs>
                    </a:gsLst>
                    <a:lin ang="5400000" scaled="0"/>
                  </a:gradFill>
                </a:rPr>
                <a:t>Mobile </a:t>
              </a:r>
              <a:r>
                <a:rPr lang="en-US" sz="1500" dirty="0" smtClean="0">
                  <a:gradFill>
                    <a:gsLst>
                      <a:gs pos="0">
                        <a:schemeClr val="tx1"/>
                      </a:gs>
                      <a:gs pos="86000">
                        <a:schemeClr val="tx1"/>
                      </a:gs>
                    </a:gsLst>
                    <a:lin ang="5400000" scaled="0"/>
                  </a:gradFill>
                </a:rPr>
                <a:t>(CAB)</a:t>
              </a:r>
            </a:p>
          </p:txBody>
        </p:sp>
      </p:grpSp>
      <p:sp>
        <p:nvSpPr>
          <p:cNvPr id="22" name="Rectangle 21"/>
          <p:cNvSpPr/>
          <p:nvPr/>
        </p:nvSpPr>
        <p:spPr bwMode="auto">
          <a:xfrm>
            <a:off x="2437765" y="1828800"/>
            <a:ext cx="4469236" cy="45720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gradFill>
                  <a:gsLst>
                    <a:gs pos="0">
                      <a:srgbClr val="FFFFFF"/>
                    </a:gs>
                    <a:gs pos="100000">
                      <a:srgbClr val="FFFFFF"/>
                    </a:gs>
                  </a:gsLst>
                  <a:lin ang="5400000" scaled="0"/>
                </a:gradFill>
              </a:rPr>
              <a:t>Administrator Properties</a:t>
            </a:r>
          </a:p>
        </p:txBody>
      </p:sp>
      <p:sp>
        <p:nvSpPr>
          <p:cNvPr id="23" name="Rounded Rectangle 22"/>
          <p:cNvSpPr/>
          <p:nvPr/>
        </p:nvSpPr>
        <p:spPr bwMode="auto">
          <a:xfrm>
            <a:off x="2742487" y="1828800"/>
            <a:ext cx="5992839" cy="762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dirty="0" smtClean="0">
                <a:solidFill>
                  <a:schemeClr val="bg1"/>
                </a:solidFill>
              </a:rPr>
              <a:t>General information about the software application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childTnLst>
                                </p:cTn>
                              </p:par>
                              <p:par>
                                <p:cTn id="15" presetID="54" presetClass="entr" presetSubtype="0" ac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strVal val="#ppt_w*0.05"/>
                                          </p:val>
                                        </p:tav>
                                        <p:tav tm="100000">
                                          <p:val>
                                            <p:strVal val="#ppt_w"/>
                                          </p:val>
                                        </p:tav>
                                      </p:tavLst>
                                    </p:anim>
                                    <p:anim calcmode="lin" valueType="num">
                                      <p:cBhvr>
                                        <p:cTn id="18" dur="1000" fill="hold"/>
                                        <p:tgtEl>
                                          <p:spTgt spid="25"/>
                                        </p:tgtEl>
                                        <p:attrNameLst>
                                          <p:attrName>ppt_h</p:attrName>
                                        </p:attrNameLst>
                                      </p:cBhvr>
                                      <p:tavLst>
                                        <p:tav tm="0">
                                          <p:val>
                                            <p:strVal val="#ppt_h"/>
                                          </p:val>
                                        </p:tav>
                                        <p:tav tm="100000">
                                          <p:val>
                                            <p:strVal val="#ppt_h"/>
                                          </p:val>
                                        </p:tav>
                                      </p:tavLst>
                                    </p:anim>
                                    <p:anim calcmode="lin" valueType="num">
                                      <p:cBhvr>
                                        <p:cTn id="19" dur="1000" fill="hold"/>
                                        <p:tgtEl>
                                          <p:spTgt spid="25"/>
                                        </p:tgtEl>
                                        <p:attrNameLst>
                                          <p:attrName>ppt_x</p:attrName>
                                        </p:attrNameLst>
                                      </p:cBhvr>
                                      <p:tavLst>
                                        <p:tav tm="0">
                                          <p:val>
                                            <p:strVal val="#ppt_x-.2"/>
                                          </p:val>
                                        </p:tav>
                                        <p:tav tm="100000">
                                          <p:val>
                                            <p:strVal val="#ppt_x"/>
                                          </p:val>
                                        </p:tav>
                                      </p:tavLst>
                                    </p:anim>
                                    <p:anim calcmode="lin" valueType="num">
                                      <p:cBhvr>
                                        <p:cTn id="20" dur="1000" fill="hold"/>
                                        <p:tgtEl>
                                          <p:spTgt spid="25"/>
                                        </p:tgtEl>
                                        <p:attrNameLst>
                                          <p:attrName>ppt_y</p:attrName>
                                        </p:attrNameLst>
                                      </p:cBhvr>
                                      <p:tavLst>
                                        <p:tav tm="0">
                                          <p:val>
                                            <p:strVal val="#ppt_y"/>
                                          </p:val>
                                        </p:tav>
                                        <p:tav tm="100000">
                                          <p:val>
                                            <p:strVal val="#ppt_y"/>
                                          </p:val>
                                        </p:tav>
                                      </p:tavLst>
                                    </p:anim>
                                    <p:animEffect transition="in" filter="fade">
                                      <p:cBhvr>
                                        <p:cTn id="21" dur="10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childTnLst>
                                </p:cTn>
                              </p:par>
                              <p:par>
                                <p:cTn id="27" presetID="54" presetClass="entr" presetSubtype="0" ac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000" fill="hold"/>
                                        <p:tgtEl>
                                          <p:spTgt spid="24"/>
                                        </p:tgtEl>
                                        <p:attrNameLst>
                                          <p:attrName>ppt_w</p:attrName>
                                        </p:attrNameLst>
                                      </p:cBhvr>
                                      <p:tavLst>
                                        <p:tav tm="0">
                                          <p:val>
                                            <p:strVal val="#ppt_w*0.05"/>
                                          </p:val>
                                        </p:tav>
                                        <p:tav tm="100000">
                                          <p:val>
                                            <p:strVal val="#ppt_w"/>
                                          </p:val>
                                        </p:tav>
                                      </p:tavLst>
                                    </p:anim>
                                    <p:anim calcmode="lin" valueType="num">
                                      <p:cBhvr>
                                        <p:cTn id="30" dur="1000" fill="hold"/>
                                        <p:tgtEl>
                                          <p:spTgt spid="24"/>
                                        </p:tgtEl>
                                        <p:attrNameLst>
                                          <p:attrName>ppt_h</p:attrName>
                                        </p:attrNameLst>
                                      </p:cBhvr>
                                      <p:tavLst>
                                        <p:tav tm="0">
                                          <p:val>
                                            <p:strVal val="#ppt_h"/>
                                          </p:val>
                                        </p:tav>
                                        <p:tav tm="100000">
                                          <p:val>
                                            <p:strVal val="#ppt_h"/>
                                          </p:val>
                                        </p:tav>
                                      </p:tavLst>
                                    </p:anim>
                                    <p:anim calcmode="lin" valueType="num">
                                      <p:cBhvr>
                                        <p:cTn id="31" dur="1000" fill="hold"/>
                                        <p:tgtEl>
                                          <p:spTgt spid="24"/>
                                        </p:tgtEl>
                                        <p:attrNameLst>
                                          <p:attrName>ppt_x</p:attrName>
                                        </p:attrNameLst>
                                      </p:cBhvr>
                                      <p:tavLst>
                                        <p:tav tm="0">
                                          <p:val>
                                            <p:strVal val="#ppt_x-.2"/>
                                          </p:val>
                                        </p:tav>
                                        <p:tav tm="100000">
                                          <p:val>
                                            <p:strVal val="#ppt_x"/>
                                          </p:val>
                                        </p:tav>
                                      </p:tavLst>
                                    </p:anim>
                                    <p:anim calcmode="lin" valueType="num">
                                      <p:cBhvr>
                                        <p:cTn id="32" dur="1000" fill="hold"/>
                                        <p:tgtEl>
                                          <p:spTgt spid="24"/>
                                        </p:tgtEl>
                                        <p:attrNameLst>
                                          <p:attrName>ppt_y</p:attrName>
                                        </p:attrNameLst>
                                      </p:cBhvr>
                                      <p:tavLst>
                                        <p:tav tm="0">
                                          <p:val>
                                            <p:strVal val="#ppt_y"/>
                                          </p:val>
                                        </p:tav>
                                        <p:tav tm="100000">
                                          <p:val>
                                            <p:strVal val="#ppt_y"/>
                                          </p:val>
                                        </p:tav>
                                      </p:tavLst>
                                    </p:anim>
                                    <p:animEffect transition="in" filter="fade">
                                      <p:cBhvr>
                                        <p:cTn id="33" dur="10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childTnLst>
                                </p:cTn>
                              </p:par>
                              <p:par>
                                <p:cTn id="42" presetID="54" presetClass="entr" presetSubtype="0" accel="10000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p:cTn id="44" dur="1000" fill="hold"/>
                                        <p:tgtEl>
                                          <p:spTgt spid="26"/>
                                        </p:tgtEl>
                                        <p:attrNameLst>
                                          <p:attrName>ppt_w</p:attrName>
                                        </p:attrNameLst>
                                      </p:cBhvr>
                                      <p:tavLst>
                                        <p:tav tm="0">
                                          <p:val>
                                            <p:strVal val="#ppt_w*0.05"/>
                                          </p:val>
                                        </p:tav>
                                        <p:tav tm="100000">
                                          <p:val>
                                            <p:strVal val="#ppt_w"/>
                                          </p:val>
                                        </p:tav>
                                      </p:tavLst>
                                    </p:anim>
                                    <p:anim calcmode="lin" valueType="num">
                                      <p:cBhvr>
                                        <p:cTn id="45" dur="1000" fill="hold"/>
                                        <p:tgtEl>
                                          <p:spTgt spid="26"/>
                                        </p:tgtEl>
                                        <p:attrNameLst>
                                          <p:attrName>ppt_h</p:attrName>
                                        </p:attrNameLst>
                                      </p:cBhvr>
                                      <p:tavLst>
                                        <p:tav tm="0">
                                          <p:val>
                                            <p:strVal val="#ppt_h"/>
                                          </p:val>
                                        </p:tav>
                                        <p:tav tm="100000">
                                          <p:val>
                                            <p:strVal val="#ppt_h"/>
                                          </p:val>
                                        </p:tav>
                                      </p:tavLst>
                                    </p:anim>
                                    <p:anim calcmode="lin" valueType="num">
                                      <p:cBhvr>
                                        <p:cTn id="46" dur="1000" fill="hold"/>
                                        <p:tgtEl>
                                          <p:spTgt spid="26"/>
                                        </p:tgtEl>
                                        <p:attrNameLst>
                                          <p:attrName>ppt_x</p:attrName>
                                        </p:attrNameLst>
                                      </p:cBhvr>
                                      <p:tavLst>
                                        <p:tav tm="0">
                                          <p:val>
                                            <p:strVal val="#ppt_x-.2"/>
                                          </p:val>
                                        </p:tav>
                                        <p:tav tm="100000">
                                          <p:val>
                                            <p:strVal val="#ppt_x"/>
                                          </p:val>
                                        </p:tav>
                                      </p:tavLst>
                                    </p:anim>
                                    <p:anim calcmode="lin" valueType="num">
                                      <p:cBhvr>
                                        <p:cTn id="47" dur="1000" fill="hold"/>
                                        <p:tgtEl>
                                          <p:spTgt spid="26"/>
                                        </p:tgtEl>
                                        <p:attrNameLst>
                                          <p:attrName>ppt_y</p:attrName>
                                        </p:attrNameLst>
                                      </p:cBhvr>
                                      <p:tavLst>
                                        <p:tav tm="0">
                                          <p:val>
                                            <p:strVal val="#ppt_y"/>
                                          </p:val>
                                        </p:tav>
                                        <p:tav tm="100000">
                                          <p:val>
                                            <p:strVal val="#ppt_y"/>
                                          </p:val>
                                        </p:tav>
                                      </p:tavLst>
                                    </p:anim>
                                    <p:animEffect transition="in" filter="fade">
                                      <p:cBhvr>
                                        <p:cTn id="48" dur="10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1000"/>
                                        <p:tgtEl>
                                          <p:spTgt spid="6"/>
                                        </p:tgtEl>
                                      </p:cBhvr>
                                    </p:animEffect>
                                  </p:childTnLst>
                                </p:cTn>
                              </p:par>
                              <p:par>
                                <p:cTn id="54" presetID="54" presetClass="entr" presetSubtype="0" accel="10000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1000" fill="hold"/>
                                        <p:tgtEl>
                                          <p:spTgt spid="27"/>
                                        </p:tgtEl>
                                        <p:attrNameLst>
                                          <p:attrName>ppt_w</p:attrName>
                                        </p:attrNameLst>
                                      </p:cBhvr>
                                      <p:tavLst>
                                        <p:tav tm="0">
                                          <p:val>
                                            <p:strVal val="#ppt_w*0.05"/>
                                          </p:val>
                                        </p:tav>
                                        <p:tav tm="100000">
                                          <p:val>
                                            <p:strVal val="#ppt_w"/>
                                          </p:val>
                                        </p:tav>
                                      </p:tavLst>
                                    </p:anim>
                                    <p:anim calcmode="lin" valueType="num">
                                      <p:cBhvr>
                                        <p:cTn id="57" dur="1000" fill="hold"/>
                                        <p:tgtEl>
                                          <p:spTgt spid="27"/>
                                        </p:tgtEl>
                                        <p:attrNameLst>
                                          <p:attrName>ppt_h</p:attrName>
                                        </p:attrNameLst>
                                      </p:cBhvr>
                                      <p:tavLst>
                                        <p:tav tm="0">
                                          <p:val>
                                            <p:strVal val="#ppt_h"/>
                                          </p:val>
                                        </p:tav>
                                        <p:tav tm="100000">
                                          <p:val>
                                            <p:strVal val="#ppt_h"/>
                                          </p:val>
                                        </p:tav>
                                      </p:tavLst>
                                    </p:anim>
                                    <p:anim calcmode="lin" valueType="num">
                                      <p:cBhvr>
                                        <p:cTn id="58" dur="1000" fill="hold"/>
                                        <p:tgtEl>
                                          <p:spTgt spid="27"/>
                                        </p:tgtEl>
                                        <p:attrNameLst>
                                          <p:attrName>ppt_x</p:attrName>
                                        </p:attrNameLst>
                                      </p:cBhvr>
                                      <p:tavLst>
                                        <p:tav tm="0">
                                          <p:val>
                                            <p:strVal val="#ppt_x-.2"/>
                                          </p:val>
                                        </p:tav>
                                        <p:tav tm="100000">
                                          <p:val>
                                            <p:strVal val="#ppt_x"/>
                                          </p:val>
                                        </p:tav>
                                      </p:tavLst>
                                    </p:anim>
                                    <p:anim calcmode="lin" valueType="num">
                                      <p:cBhvr>
                                        <p:cTn id="59" dur="1000" fill="hold"/>
                                        <p:tgtEl>
                                          <p:spTgt spid="27"/>
                                        </p:tgtEl>
                                        <p:attrNameLst>
                                          <p:attrName>ppt_y</p:attrName>
                                        </p:attrNameLst>
                                      </p:cBhvr>
                                      <p:tavLst>
                                        <p:tav tm="0">
                                          <p:val>
                                            <p:strVal val="#ppt_y"/>
                                          </p:val>
                                        </p:tav>
                                        <p:tav tm="100000">
                                          <p:val>
                                            <p:strVal val="#ppt_y"/>
                                          </p:val>
                                        </p:tav>
                                      </p:tavLst>
                                    </p:anim>
                                    <p:animEffect transition="in" filter="fade">
                                      <p:cBhvr>
                                        <p:cTn id="60" dur="10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1000"/>
                                        <p:tgtEl>
                                          <p:spTgt spid="7"/>
                                        </p:tgtEl>
                                      </p:cBhvr>
                                    </p:animEffect>
                                  </p:childTnLst>
                                </p:cTn>
                              </p:par>
                              <p:par>
                                <p:cTn id="66" presetID="54" presetClass="entr" presetSubtype="0" accel="10000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p:cTn id="68" dur="1000" fill="hold"/>
                                        <p:tgtEl>
                                          <p:spTgt spid="31"/>
                                        </p:tgtEl>
                                        <p:attrNameLst>
                                          <p:attrName>ppt_w</p:attrName>
                                        </p:attrNameLst>
                                      </p:cBhvr>
                                      <p:tavLst>
                                        <p:tav tm="0">
                                          <p:val>
                                            <p:strVal val="#ppt_w*0.05"/>
                                          </p:val>
                                        </p:tav>
                                        <p:tav tm="100000">
                                          <p:val>
                                            <p:strVal val="#ppt_w"/>
                                          </p:val>
                                        </p:tav>
                                      </p:tavLst>
                                    </p:anim>
                                    <p:anim calcmode="lin" valueType="num">
                                      <p:cBhvr>
                                        <p:cTn id="69" dur="1000" fill="hold"/>
                                        <p:tgtEl>
                                          <p:spTgt spid="31"/>
                                        </p:tgtEl>
                                        <p:attrNameLst>
                                          <p:attrName>ppt_h</p:attrName>
                                        </p:attrNameLst>
                                      </p:cBhvr>
                                      <p:tavLst>
                                        <p:tav tm="0">
                                          <p:val>
                                            <p:strVal val="#ppt_h"/>
                                          </p:val>
                                        </p:tav>
                                        <p:tav tm="100000">
                                          <p:val>
                                            <p:strVal val="#ppt_h"/>
                                          </p:val>
                                        </p:tav>
                                      </p:tavLst>
                                    </p:anim>
                                    <p:anim calcmode="lin" valueType="num">
                                      <p:cBhvr>
                                        <p:cTn id="70" dur="1000" fill="hold"/>
                                        <p:tgtEl>
                                          <p:spTgt spid="31"/>
                                        </p:tgtEl>
                                        <p:attrNameLst>
                                          <p:attrName>ppt_x</p:attrName>
                                        </p:attrNameLst>
                                      </p:cBhvr>
                                      <p:tavLst>
                                        <p:tav tm="0">
                                          <p:val>
                                            <p:strVal val="#ppt_x-.2"/>
                                          </p:val>
                                        </p:tav>
                                        <p:tav tm="100000">
                                          <p:val>
                                            <p:strVal val="#ppt_x"/>
                                          </p:val>
                                        </p:tav>
                                      </p:tavLst>
                                    </p:anim>
                                    <p:anim calcmode="lin" valueType="num">
                                      <p:cBhvr>
                                        <p:cTn id="71" dur="1000" fill="hold"/>
                                        <p:tgtEl>
                                          <p:spTgt spid="31"/>
                                        </p:tgtEl>
                                        <p:attrNameLst>
                                          <p:attrName>ppt_y</p:attrName>
                                        </p:attrNameLst>
                                      </p:cBhvr>
                                      <p:tavLst>
                                        <p:tav tm="0">
                                          <p:val>
                                            <p:strVal val="#ppt_y"/>
                                          </p:val>
                                        </p:tav>
                                        <p:tav tm="100000">
                                          <p:val>
                                            <p:strVal val="#ppt_y"/>
                                          </p:val>
                                        </p:tav>
                                      </p:tavLst>
                                    </p:anim>
                                    <p:animEffect transition="in" filter="fade">
                                      <p:cBhvr>
                                        <p:cTn id="72" dur="10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1000"/>
                                        <p:tgtEl>
                                          <p:spTgt spid="8"/>
                                        </p:tgtEl>
                                      </p:cBhvr>
                                    </p:animEffect>
                                  </p:childTnLst>
                                </p:cTn>
                              </p:par>
                              <p:par>
                                <p:cTn id="78" presetID="54" presetClass="entr" presetSubtype="0" accel="100000"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p:cTn id="80" dur="1000" fill="hold"/>
                                        <p:tgtEl>
                                          <p:spTgt spid="29"/>
                                        </p:tgtEl>
                                        <p:attrNameLst>
                                          <p:attrName>ppt_w</p:attrName>
                                        </p:attrNameLst>
                                      </p:cBhvr>
                                      <p:tavLst>
                                        <p:tav tm="0">
                                          <p:val>
                                            <p:strVal val="#ppt_w*0.05"/>
                                          </p:val>
                                        </p:tav>
                                        <p:tav tm="100000">
                                          <p:val>
                                            <p:strVal val="#ppt_w"/>
                                          </p:val>
                                        </p:tav>
                                      </p:tavLst>
                                    </p:anim>
                                    <p:anim calcmode="lin" valueType="num">
                                      <p:cBhvr>
                                        <p:cTn id="81" dur="1000" fill="hold"/>
                                        <p:tgtEl>
                                          <p:spTgt spid="29"/>
                                        </p:tgtEl>
                                        <p:attrNameLst>
                                          <p:attrName>ppt_h</p:attrName>
                                        </p:attrNameLst>
                                      </p:cBhvr>
                                      <p:tavLst>
                                        <p:tav tm="0">
                                          <p:val>
                                            <p:strVal val="#ppt_h"/>
                                          </p:val>
                                        </p:tav>
                                        <p:tav tm="100000">
                                          <p:val>
                                            <p:strVal val="#ppt_h"/>
                                          </p:val>
                                        </p:tav>
                                      </p:tavLst>
                                    </p:anim>
                                    <p:anim calcmode="lin" valueType="num">
                                      <p:cBhvr>
                                        <p:cTn id="82" dur="1000" fill="hold"/>
                                        <p:tgtEl>
                                          <p:spTgt spid="29"/>
                                        </p:tgtEl>
                                        <p:attrNameLst>
                                          <p:attrName>ppt_x</p:attrName>
                                        </p:attrNameLst>
                                      </p:cBhvr>
                                      <p:tavLst>
                                        <p:tav tm="0">
                                          <p:val>
                                            <p:strVal val="#ppt_x-.2"/>
                                          </p:val>
                                        </p:tav>
                                        <p:tav tm="100000">
                                          <p:val>
                                            <p:strVal val="#ppt_x"/>
                                          </p:val>
                                        </p:tav>
                                      </p:tavLst>
                                    </p:anim>
                                    <p:anim calcmode="lin" valueType="num">
                                      <p:cBhvr>
                                        <p:cTn id="83" dur="1000" fill="hold"/>
                                        <p:tgtEl>
                                          <p:spTgt spid="29"/>
                                        </p:tgtEl>
                                        <p:attrNameLst>
                                          <p:attrName>ppt_y</p:attrName>
                                        </p:attrNameLst>
                                      </p:cBhvr>
                                      <p:tavLst>
                                        <p:tav tm="0">
                                          <p:val>
                                            <p:strVal val="#ppt_y"/>
                                          </p:val>
                                        </p:tav>
                                        <p:tav tm="100000">
                                          <p:val>
                                            <p:strVal val="#ppt_y"/>
                                          </p:val>
                                        </p:tav>
                                      </p:tavLst>
                                    </p:anim>
                                    <p:animEffect transition="in" filter="fade">
                                      <p:cBhvr>
                                        <p:cTn id="84" dur="10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1000"/>
                                        <p:tgtEl>
                                          <p:spTgt spid="15"/>
                                        </p:tgtEl>
                                      </p:cBhvr>
                                    </p:animEffect>
                                  </p:childTnLst>
                                </p:cTn>
                              </p:par>
                              <p:par>
                                <p:cTn id="90" presetID="54" presetClass="entr" presetSubtype="0" accel="10000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p:cTn id="92" dur="1000" fill="hold"/>
                                        <p:tgtEl>
                                          <p:spTgt spid="30"/>
                                        </p:tgtEl>
                                        <p:attrNameLst>
                                          <p:attrName>ppt_w</p:attrName>
                                        </p:attrNameLst>
                                      </p:cBhvr>
                                      <p:tavLst>
                                        <p:tav tm="0">
                                          <p:val>
                                            <p:strVal val="#ppt_w*0.05"/>
                                          </p:val>
                                        </p:tav>
                                        <p:tav tm="100000">
                                          <p:val>
                                            <p:strVal val="#ppt_w"/>
                                          </p:val>
                                        </p:tav>
                                      </p:tavLst>
                                    </p:anim>
                                    <p:anim calcmode="lin" valueType="num">
                                      <p:cBhvr>
                                        <p:cTn id="93" dur="1000" fill="hold"/>
                                        <p:tgtEl>
                                          <p:spTgt spid="30"/>
                                        </p:tgtEl>
                                        <p:attrNameLst>
                                          <p:attrName>ppt_h</p:attrName>
                                        </p:attrNameLst>
                                      </p:cBhvr>
                                      <p:tavLst>
                                        <p:tav tm="0">
                                          <p:val>
                                            <p:strVal val="#ppt_h"/>
                                          </p:val>
                                        </p:tav>
                                        <p:tav tm="100000">
                                          <p:val>
                                            <p:strVal val="#ppt_h"/>
                                          </p:val>
                                        </p:tav>
                                      </p:tavLst>
                                    </p:anim>
                                    <p:anim calcmode="lin" valueType="num">
                                      <p:cBhvr>
                                        <p:cTn id="94" dur="1000" fill="hold"/>
                                        <p:tgtEl>
                                          <p:spTgt spid="30"/>
                                        </p:tgtEl>
                                        <p:attrNameLst>
                                          <p:attrName>ppt_x</p:attrName>
                                        </p:attrNameLst>
                                      </p:cBhvr>
                                      <p:tavLst>
                                        <p:tav tm="0">
                                          <p:val>
                                            <p:strVal val="#ppt_x-.2"/>
                                          </p:val>
                                        </p:tav>
                                        <p:tav tm="100000">
                                          <p:val>
                                            <p:strVal val="#ppt_x"/>
                                          </p:val>
                                        </p:tav>
                                      </p:tavLst>
                                    </p:anim>
                                    <p:anim calcmode="lin" valueType="num">
                                      <p:cBhvr>
                                        <p:cTn id="95" dur="1000" fill="hold"/>
                                        <p:tgtEl>
                                          <p:spTgt spid="30"/>
                                        </p:tgtEl>
                                        <p:attrNameLst>
                                          <p:attrName>ppt_y</p:attrName>
                                        </p:attrNameLst>
                                      </p:cBhvr>
                                      <p:tavLst>
                                        <p:tav tm="0">
                                          <p:val>
                                            <p:strVal val="#ppt_y"/>
                                          </p:val>
                                        </p:tav>
                                        <p:tav tm="100000">
                                          <p:val>
                                            <p:strVal val="#ppt_y"/>
                                          </p:val>
                                        </p:tav>
                                      </p:tavLst>
                                    </p:anim>
                                    <p:animEffect transition="in" filter="fade">
                                      <p:cBhvr>
                                        <p:cTn id="96" dur="1000"/>
                                        <p:tgtEl>
                                          <p:spTgt spid="3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1000"/>
                                        <p:tgtEl>
                                          <p:spTgt spid="14"/>
                                        </p:tgtEl>
                                      </p:cBhvr>
                                    </p:animEffect>
                                  </p:childTnLst>
                                </p:cTn>
                              </p:par>
                              <p:par>
                                <p:cTn id="102" presetID="54" presetClass="entr" presetSubtype="0" accel="10000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 calcmode="lin" valueType="num">
                                      <p:cBhvr>
                                        <p:cTn id="104" dur="1000" fill="hold"/>
                                        <p:tgtEl>
                                          <p:spTgt spid="28"/>
                                        </p:tgtEl>
                                        <p:attrNameLst>
                                          <p:attrName>ppt_w</p:attrName>
                                        </p:attrNameLst>
                                      </p:cBhvr>
                                      <p:tavLst>
                                        <p:tav tm="0">
                                          <p:val>
                                            <p:strVal val="#ppt_w*0.05"/>
                                          </p:val>
                                        </p:tav>
                                        <p:tav tm="100000">
                                          <p:val>
                                            <p:strVal val="#ppt_w"/>
                                          </p:val>
                                        </p:tav>
                                      </p:tavLst>
                                    </p:anim>
                                    <p:anim calcmode="lin" valueType="num">
                                      <p:cBhvr>
                                        <p:cTn id="105" dur="1000" fill="hold"/>
                                        <p:tgtEl>
                                          <p:spTgt spid="28"/>
                                        </p:tgtEl>
                                        <p:attrNameLst>
                                          <p:attrName>ppt_h</p:attrName>
                                        </p:attrNameLst>
                                      </p:cBhvr>
                                      <p:tavLst>
                                        <p:tav tm="0">
                                          <p:val>
                                            <p:strVal val="#ppt_h"/>
                                          </p:val>
                                        </p:tav>
                                        <p:tav tm="100000">
                                          <p:val>
                                            <p:strVal val="#ppt_h"/>
                                          </p:val>
                                        </p:tav>
                                      </p:tavLst>
                                    </p:anim>
                                    <p:anim calcmode="lin" valueType="num">
                                      <p:cBhvr>
                                        <p:cTn id="106" dur="1000" fill="hold"/>
                                        <p:tgtEl>
                                          <p:spTgt spid="28"/>
                                        </p:tgtEl>
                                        <p:attrNameLst>
                                          <p:attrName>ppt_x</p:attrName>
                                        </p:attrNameLst>
                                      </p:cBhvr>
                                      <p:tavLst>
                                        <p:tav tm="0">
                                          <p:val>
                                            <p:strVal val="#ppt_x-.2"/>
                                          </p:val>
                                        </p:tav>
                                        <p:tav tm="100000">
                                          <p:val>
                                            <p:strVal val="#ppt_x"/>
                                          </p:val>
                                        </p:tav>
                                      </p:tavLst>
                                    </p:anim>
                                    <p:anim calcmode="lin" valueType="num">
                                      <p:cBhvr>
                                        <p:cTn id="107" dur="1000" fill="hold"/>
                                        <p:tgtEl>
                                          <p:spTgt spid="28"/>
                                        </p:tgtEl>
                                        <p:attrNameLst>
                                          <p:attrName>ppt_y</p:attrName>
                                        </p:attrNameLst>
                                      </p:cBhvr>
                                      <p:tavLst>
                                        <p:tav tm="0">
                                          <p:val>
                                            <p:strVal val="#ppt_y"/>
                                          </p:val>
                                        </p:tav>
                                        <p:tav tm="100000">
                                          <p:val>
                                            <p:strVal val="#ppt_y"/>
                                          </p:val>
                                        </p:tav>
                                      </p:tavLst>
                                    </p:anim>
                                    <p:animEffect transition="in" filter="fade">
                                      <p:cBhvr>
                                        <p:cTn id="10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4" grpId="0" animBg="1"/>
      <p:bldP spid="15" grpId="0" animBg="1"/>
      <p:bldP spid="24" grpId="0" animBg="1"/>
      <p:bldP spid="25" grpId="0" animBg="1"/>
      <p:bldP spid="26" grpId="0" animBg="1"/>
      <p:bldP spid="27" grpId="0" animBg="1"/>
      <p:bldP spid="28" grpId="0" animBg="1"/>
      <p:bldP spid="29" grpId="0" animBg="1"/>
      <p:bldP spid="30" grpId="0" animBg="1"/>
      <p:bldP spid="31" grpId="0" animBg="1"/>
      <p:bldP spid="22" grpId="0" animBg="1"/>
      <p:bldP spid="23" grpId="0" animBg="1"/>
      <p:bldP spid="23"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Application and Deployment Types</a:t>
            </a:r>
            <a:endParaRPr lang="en-US" dirty="0"/>
          </a:p>
        </p:txBody>
      </p:sp>
      <p:sp>
        <p:nvSpPr>
          <p:cNvPr id="4" name="Content Placeholder 3"/>
          <p:cNvSpPr>
            <a:spLocks noGrp="1"/>
          </p:cNvSpPr>
          <p:nvPr>
            <p:ph idx="1"/>
          </p:nvPr>
        </p:nvSpPr>
        <p:spPr>
          <a:xfrm>
            <a:off x="519113" y="1447798"/>
            <a:ext cx="11149013" cy="4987519"/>
          </a:xfrm>
        </p:spPr>
        <p:txBody>
          <a:bodyPr/>
          <a:lstStyle/>
          <a:p>
            <a:r>
              <a:rPr lang="en-US" dirty="0" smtClean="0"/>
              <a:t>Application is the core information shared by all Deployment Types</a:t>
            </a:r>
          </a:p>
          <a:p>
            <a:pPr lvl="1"/>
            <a:r>
              <a:rPr lang="en-US" sz="2700" dirty="0" smtClean="0"/>
              <a:t>Application Name, Manufacturer, Version etc.</a:t>
            </a:r>
          </a:p>
          <a:p>
            <a:pPr lvl="1"/>
            <a:r>
              <a:rPr lang="en-US" sz="2700" dirty="0" smtClean="0"/>
              <a:t>App is the deployed or targeted object</a:t>
            </a:r>
          </a:p>
          <a:p>
            <a:pPr lvl="1"/>
            <a:r>
              <a:rPr lang="en-US" sz="2700" dirty="0" smtClean="0"/>
              <a:t>Information </a:t>
            </a:r>
            <a:r>
              <a:rPr lang="en-US" sz="2700" dirty="0" smtClean="0"/>
              <a:t>the admin </a:t>
            </a:r>
            <a:r>
              <a:rPr lang="en-US" sz="2700" dirty="0" smtClean="0"/>
              <a:t>wishes to share with users in </a:t>
            </a:r>
            <a:r>
              <a:rPr lang="en-US" sz="2700" dirty="0" smtClean="0"/>
              <a:t>the Catalog</a:t>
            </a:r>
            <a:endParaRPr lang="en-US" sz="2700" dirty="0" smtClean="0"/>
          </a:p>
          <a:p>
            <a:pPr lvl="1"/>
            <a:r>
              <a:rPr lang="en-US" sz="2700" dirty="0" smtClean="0"/>
              <a:t>All relationships to all or any of the deployment types in this application</a:t>
            </a:r>
          </a:p>
          <a:p>
            <a:r>
              <a:rPr lang="en-US" dirty="0" smtClean="0"/>
              <a:t>Deployment Type is the basic building block for an Application and represents an installer or delivery method</a:t>
            </a:r>
          </a:p>
          <a:p>
            <a:pPr lvl="1"/>
            <a:r>
              <a:rPr lang="en-US" sz="2700" dirty="0" smtClean="0"/>
              <a:t>Similar to packages and programs in Configuration Manager 2007</a:t>
            </a:r>
          </a:p>
          <a:p>
            <a:pPr lvl="1"/>
            <a:r>
              <a:rPr lang="en-US" sz="2700" dirty="0" smtClean="0"/>
              <a:t>Contains the install commands, pre-requisite checks, detection methods, etc</a:t>
            </a:r>
            <a:r>
              <a:rPr lang="en-US" sz="2700" dirty="0"/>
              <a:t>.</a:t>
            </a:r>
            <a:r>
              <a:rPr lang="en-US" sz="2700" dirty="0" smtClean="0"/>
              <a:t> </a:t>
            </a:r>
          </a:p>
        </p:txBody>
      </p:sp>
    </p:spTree>
    <p:extLst>
      <p:ext uri="{BB962C8B-B14F-4D97-AF65-F5344CB8AC3E}">
        <p14:creationId xmlns="" xmlns:p14="http://schemas.microsoft.com/office/powerpoint/2010/main" val="24201482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Deployment Type</a:t>
            </a:r>
            <a:endParaRPr lang="en-US" dirty="0"/>
          </a:p>
        </p:txBody>
      </p:sp>
      <p:sp>
        <p:nvSpPr>
          <p:cNvPr id="3" name="Content Placeholder 2"/>
          <p:cNvSpPr>
            <a:spLocks noGrp="1"/>
          </p:cNvSpPr>
          <p:nvPr>
            <p:ph idx="1"/>
          </p:nvPr>
        </p:nvSpPr>
        <p:spPr>
          <a:xfrm>
            <a:off x="519113" y="1447799"/>
            <a:ext cx="11149013" cy="4992136"/>
          </a:xfrm>
        </p:spPr>
        <p:txBody>
          <a:bodyPr/>
          <a:lstStyle/>
          <a:p>
            <a:r>
              <a:rPr lang="en-US" sz="2800" dirty="0" smtClean="0"/>
              <a:t>Contains the following types of attributes:</a:t>
            </a:r>
          </a:p>
          <a:p>
            <a:pPr lvl="1"/>
            <a:r>
              <a:rPr lang="en-US" sz="2400" dirty="0" smtClean="0"/>
              <a:t>Requirement Rules </a:t>
            </a:r>
          </a:p>
          <a:p>
            <a:pPr lvl="2"/>
            <a:r>
              <a:rPr lang="en-US" sz="2000" dirty="0" smtClean="0"/>
              <a:t>Need to be “true” in order for the deployment type to install on a given client</a:t>
            </a:r>
          </a:p>
          <a:p>
            <a:pPr lvl="1"/>
            <a:r>
              <a:rPr lang="en-US" sz="2400" dirty="0" smtClean="0"/>
              <a:t>Dependencies </a:t>
            </a:r>
          </a:p>
          <a:p>
            <a:pPr lvl="2"/>
            <a:r>
              <a:rPr lang="en-US" sz="2000" dirty="0" smtClean="0"/>
              <a:t>Additional deployment types this deployment type requires, Installed if admin decides</a:t>
            </a:r>
          </a:p>
          <a:p>
            <a:pPr lvl="1"/>
            <a:r>
              <a:rPr lang="en-US" sz="2400" dirty="0" smtClean="0"/>
              <a:t>Detection Method  </a:t>
            </a:r>
          </a:p>
          <a:p>
            <a:pPr lvl="2"/>
            <a:r>
              <a:rPr lang="en-US" sz="2000" dirty="0" smtClean="0"/>
              <a:t>A way to identify the application on the device</a:t>
            </a:r>
          </a:p>
          <a:p>
            <a:pPr lvl="1"/>
            <a:r>
              <a:rPr lang="en-US" sz="2400" dirty="0" smtClean="0"/>
              <a:t>Installation Method </a:t>
            </a:r>
          </a:p>
          <a:p>
            <a:pPr lvl="2"/>
            <a:r>
              <a:rPr lang="en-US" sz="2000" dirty="0" smtClean="0"/>
              <a:t>Install program, content, etc.</a:t>
            </a:r>
          </a:p>
          <a:p>
            <a:pPr lvl="1"/>
            <a:r>
              <a:rPr lang="en-US" sz="2400" dirty="0" smtClean="0"/>
              <a:t>Content </a:t>
            </a:r>
          </a:p>
          <a:p>
            <a:pPr lvl="2"/>
            <a:r>
              <a:rPr lang="en-US" sz="2000" dirty="0" smtClean="0"/>
              <a:t>Where the files are located</a:t>
            </a:r>
          </a:p>
          <a:p>
            <a:r>
              <a:rPr lang="en-US" sz="2800" dirty="0" smtClean="0"/>
              <a:t>Can be one of many types</a:t>
            </a:r>
          </a:p>
          <a:p>
            <a:pPr lvl="1"/>
            <a:r>
              <a:rPr lang="en-US" sz="2400" dirty="0" smtClean="0"/>
              <a:t>MSI, App-V, Script, Mobile CAB,  Citrix </a:t>
            </a:r>
            <a:r>
              <a:rPr lang="en-US" sz="2400" dirty="0" err="1" smtClean="0"/>
              <a:t>XenApp</a:t>
            </a:r>
            <a:r>
              <a:rPr lang="en-US" sz="2400" dirty="0" smtClean="0"/>
              <a:t>, RDS etc…</a:t>
            </a:r>
          </a:p>
        </p:txBody>
      </p:sp>
    </p:spTree>
    <p:extLst>
      <p:ext uri="{BB962C8B-B14F-4D97-AF65-F5344CB8AC3E}">
        <p14:creationId xmlns="" xmlns:p14="http://schemas.microsoft.com/office/powerpoint/2010/main" val="208773497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Ed_Europe_Session_Template_16x9FINAL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TechEd_Europe_Session_Template_16x9FINALV2</Template>
  <TotalTime>26</TotalTime>
  <Words>2621</Words>
  <Application>Microsoft Office PowerPoint</Application>
  <PresentationFormat>Custom</PresentationFormat>
  <Paragraphs>407</Paragraphs>
  <Slides>38</Slides>
  <Notes>21</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Arial</vt:lpstr>
      <vt:lpstr>Segoe Light</vt:lpstr>
      <vt:lpstr>Segoe UI</vt:lpstr>
      <vt:lpstr>Segoe</vt:lpstr>
      <vt:lpstr>Wingdings</vt:lpstr>
      <vt:lpstr>Calibri</vt:lpstr>
      <vt:lpstr>Consolas</vt:lpstr>
      <vt:lpstr>TechEd_Europe_Session_Template_16x9FINALV2</vt:lpstr>
      <vt:lpstr>White with Consolas font for code slides</vt:lpstr>
      <vt:lpstr>Slide 1</vt:lpstr>
      <vt:lpstr>System Center Configuration Manager v.Next: Application Management</vt:lpstr>
      <vt:lpstr>Agenda for Today’s Session</vt:lpstr>
      <vt:lpstr>Pillars of the Release</vt:lpstr>
      <vt:lpstr>New Features for Software Distribution v.Next</vt:lpstr>
      <vt:lpstr>ConfigMgr 2007 to ConfigMgr v.Next Comparison – Application Model</vt:lpstr>
      <vt:lpstr>Application Model Diagram</vt:lpstr>
      <vt:lpstr>Application and Deployment Types</vt:lpstr>
      <vt:lpstr>Deployment Type</vt:lpstr>
      <vt:lpstr>Deployment</vt:lpstr>
      <vt:lpstr>Creating applications</vt:lpstr>
      <vt:lpstr>Dependencies</vt:lpstr>
      <vt:lpstr>Introducing Detection Methods </vt:lpstr>
      <vt:lpstr>Detection Methods</vt:lpstr>
      <vt:lpstr>Global Conditions in ConfigMgr v.Next</vt:lpstr>
      <vt:lpstr>Global Conditions and Requirement Rules</vt:lpstr>
      <vt:lpstr>Global Conditions – Out of the box</vt:lpstr>
      <vt:lpstr>Global Expressions</vt:lpstr>
      <vt:lpstr>Software Catalog – User Targeted Available Software (Applications and Packages)</vt:lpstr>
      <vt:lpstr>Software Catalog – Details</vt:lpstr>
      <vt:lpstr>On Demand Installation</vt:lpstr>
      <vt:lpstr>Applications, rules and dependencies</vt:lpstr>
      <vt:lpstr>Application Evaluation Flow</vt:lpstr>
      <vt:lpstr>What is User Device Affinity?</vt:lpstr>
      <vt:lpstr>Benefits of User Device Affinity</vt:lpstr>
      <vt:lpstr>How Can User Device Affinity be set?</vt:lpstr>
      <vt:lpstr>Application Model Diagram</vt:lpstr>
      <vt:lpstr>Evaluation Based on Deployment Purpose</vt:lpstr>
      <vt:lpstr>Custom conditions and expressions</vt:lpstr>
      <vt:lpstr>App-V in ConfigMgr v.Next: What’s changing?</vt:lpstr>
      <vt:lpstr>Benefits of Multiple Deployment Types</vt:lpstr>
      <vt:lpstr>Application Management</vt:lpstr>
      <vt:lpstr>Applications and Task Sequences</vt:lpstr>
      <vt:lpstr>Applications and Task Sequences (2)</vt:lpstr>
      <vt:lpstr>Content Distribution</vt:lpstr>
      <vt:lpstr>Content Distribution (2)</vt:lpstr>
      <vt:lpstr>Distribution points, groups, and content</vt:lpstr>
      <vt:lpstr>Slide 38</vt:lpstr>
    </vt:vector>
  </TitlesOfParts>
  <Manager>&lt;Content Manager Name Here&gt;</Manager>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&lt;Event Name Here&gt;</dc:subject>
  <dc:creator>Wally Mead</dc:creator>
  <cp:keywords>TechEd Europe 2010</cp:keywords>
  <dc:description>Template: Andrew Larson; Silver Fox Productions, Inc
Formatting:
Event Date: November 18-12
Event Location: Berlin, Germany
Audience Type: External</dc:description>
  <cp:lastModifiedBy>Wally Mead</cp:lastModifiedBy>
  <cp:revision>8</cp:revision>
  <cp:lastPrinted>2010-05-11T05:02:34Z</cp:lastPrinted>
  <dcterms:created xsi:type="dcterms:W3CDTF">2010-10-07T19:22:02Z</dcterms:created>
  <dcterms:modified xsi:type="dcterms:W3CDTF">2010-10-07T19:48:26Z</dcterms:modified>
  <cp:category>TechEd Europe 2010</cp:category>
</cp:coreProperties>
</file>